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67" r:id="rId4"/>
    <p:sldId id="263" r:id="rId5"/>
    <p:sldId id="265" r:id="rId6"/>
    <p:sldId id="276" r:id="rId7"/>
    <p:sldId id="277" r:id="rId8"/>
    <p:sldId id="278" r:id="rId9"/>
    <p:sldId id="287" r:id="rId10"/>
    <p:sldId id="288" r:id="rId11"/>
    <p:sldId id="279" r:id="rId12"/>
    <p:sldId id="280" r:id="rId13"/>
    <p:sldId id="289" r:id="rId14"/>
    <p:sldId id="290" r:id="rId15"/>
    <p:sldId id="281" r:id="rId16"/>
    <p:sldId id="282" r:id="rId17"/>
    <p:sldId id="283" r:id="rId18"/>
    <p:sldId id="284" r:id="rId19"/>
    <p:sldId id="285" r:id="rId20"/>
    <p:sldId id="286" r:id="rId21"/>
    <p:sldId id="260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91" r:id="rId3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450064-C5A5-263D-7BAB-21FB0B46FE1F}" v="4" dt="2022-04-28T13:39:00.272"/>
    <p1510:client id="{55BFBA27-2D01-78DB-68EC-D348C431967F}" v="7" dt="2022-04-28T18:15:12.047"/>
    <p1510:client id="{08594CCE-0EFD-4A44-B611-466F9AB54DB0}" v="6" dt="2022-04-29T08:50:38.158"/>
    <p1510:client id="{8B783864-96F7-4094-4F43-1CF481C8DE6C}" v="152" dt="2022-04-28T06:38:50.803"/>
    <p1510:client id="{75284F3F-7E1F-7C45-19B8-F0C06B293073}" v="23" dt="2022-04-29T09:09:21.860"/>
    <p1510:client id="{3366113C-658B-5385-BB7A-FF547DC22D89}" v="1" dt="2022-04-29T08:53:17.722"/>
    <p1510:client id="{B62837B4-90A9-2F89-5828-0E40C82000B0}" v="478" dt="2022-04-29T09:10:58.527"/>
    <p1510:client id="{80B64BC9-89D8-985E-F79D-453858574ACF}" v="105" dt="2022-04-28T17:57:31.030"/>
    <p1510:client id="{BF8B4493-5AF1-FED7-B502-A166AC5D3E42}" v="179" dt="2022-04-28T18:24:26.864"/>
    <p1510:client id="{C17B1821-3E00-471B-95C3-BE4FAB37014F}" v="94" dt="2022-04-28T05:08:14.369"/>
    <p1510:client id="{C19ACE6B-9B62-89AB-E665-7AE377C495FB}" v="608" dt="2022-04-29T07:10:22.276"/>
    <p1510:client id="{C7723FCD-6827-ADB5-4C8C-3F045DD491B4}" v="52" dt="2022-04-28T15:57:18.932"/>
    <p1510:client id="{F205FE4F-DC17-473E-9212-76D6A4F19D98}" v="9" dt="2022-04-28T13:42:07.047"/>
    <p1510:client id="{F23A9FBC-B16D-43A1-9FEA-8BAF3034B9D4}" v="291" dt="2022-04-28T18:05:40.9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480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43712A-BA9E-44E6-A71F-5604FC624349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8E922385-90E1-4F13-8B4B-8AA5606F9448}">
      <dgm:prSet phldrT="[文字]"/>
      <dgm:spPr/>
      <dgm:t>
        <a:bodyPr/>
        <a:lstStyle/>
        <a:p>
          <a:r>
            <a:rPr lang="en-US" altLang="zh-TW" dirty="0"/>
            <a:t>Write data to memory</a:t>
          </a:r>
          <a:endParaRPr lang="zh-TW" altLang="en-US" dirty="0"/>
        </a:p>
      </dgm:t>
    </dgm:pt>
    <dgm:pt modelId="{BDC31543-DE97-4B18-9941-763B3096C43A}" type="parTrans" cxnId="{5CCCD5C2-BD0F-4B30-83CD-1E61F3D9F380}">
      <dgm:prSet/>
      <dgm:spPr/>
      <dgm:t>
        <a:bodyPr/>
        <a:lstStyle/>
        <a:p>
          <a:endParaRPr lang="zh-TW" altLang="en-US"/>
        </a:p>
      </dgm:t>
    </dgm:pt>
    <dgm:pt modelId="{6DD094E8-546F-4769-B04A-94B38AEB724A}" type="sibTrans" cxnId="{5CCCD5C2-BD0F-4B30-83CD-1E61F3D9F380}">
      <dgm:prSet/>
      <dgm:spPr/>
      <dgm:t>
        <a:bodyPr/>
        <a:lstStyle/>
        <a:p>
          <a:endParaRPr lang="zh-TW" altLang="en-US"/>
        </a:p>
      </dgm:t>
    </dgm:pt>
    <dgm:pt modelId="{EF023E06-F58C-4E44-8975-EBC75E56A67A}">
      <dgm:prSet phldrT="[文字]"/>
      <dgm:spPr/>
      <dgm:t>
        <a:bodyPr/>
        <a:lstStyle/>
        <a:p>
          <a:r>
            <a:rPr lang="en-US" altLang="zh-TW" dirty="0" err="1"/>
            <a:t>bus_to_stream</a:t>
          </a:r>
          <a:r>
            <a:rPr lang="en-US" altLang="zh-TW" dirty="0"/>
            <a:t> converts input data from </a:t>
          </a:r>
          <a:r>
            <a:rPr lang="en-US" altLang="zh-TW" dirty="0" err="1"/>
            <a:t>m_axi</a:t>
          </a:r>
          <a:r>
            <a:rPr lang="en-US" altLang="zh-TW" dirty="0"/>
            <a:t> to stream</a:t>
          </a:r>
          <a:endParaRPr lang="zh-TW" altLang="en-US" dirty="0"/>
        </a:p>
      </dgm:t>
    </dgm:pt>
    <dgm:pt modelId="{89F39834-7AE9-46EE-817D-9100A942F190}" type="parTrans" cxnId="{1DB295B1-B4FA-4366-BFAF-862076B497F1}">
      <dgm:prSet/>
      <dgm:spPr/>
      <dgm:t>
        <a:bodyPr/>
        <a:lstStyle/>
        <a:p>
          <a:endParaRPr lang="zh-TW" altLang="en-US"/>
        </a:p>
      </dgm:t>
    </dgm:pt>
    <dgm:pt modelId="{1BFAE1F5-EB81-4DAA-A729-F0718944F2D5}" type="sibTrans" cxnId="{1DB295B1-B4FA-4366-BFAF-862076B497F1}">
      <dgm:prSet/>
      <dgm:spPr/>
      <dgm:t>
        <a:bodyPr/>
        <a:lstStyle/>
        <a:p>
          <a:endParaRPr lang="zh-TW" altLang="en-US"/>
        </a:p>
      </dgm:t>
    </dgm:pt>
    <dgm:pt modelId="{6C7F28EF-A37E-4A7B-BD10-6B3F53DB1741}">
      <dgm:prSet phldrT="[文字]"/>
      <dgm:spPr/>
      <dgm:t>
        <a:bodyPr/>
        <a:lstStyle/>
        <a:p>
          <a:r>
            <a:rPr lang="en-US" altLang="zh-TW" dirty="0" err="1"/>
            <a:t>bs_kernel_wrapper</a:t>
          </a:r>
          <a:r>
            <a:rPr lang="en-US" altLang="zh-TW" dirty="0"/>
            <a:t> do computation</a:t>
          </a:r>
          <a:endParaRPr lang="zh-TW" altLang="en-US" dirty="0"/>
        </a:p>
      </dgm:t>
    </dgm:pt>
    <dgm:pt modelId="{7797802C-1E1F-4C9C-833C-610870681C33}" type="parTrans" cxnId="{680E4A0D-9340-4217-8338-7BDFD9D78341}">
      <dgm:prSet/>
      <dgm:spPr/>
      <dgm:t>
        <a:bodyPr/>
        <a:lstStyle/>
        <a:p>
          <a:endParaRPr lang="zh-TW" altLang="en-US"/>
        </a:p>
      </dgm:t>
    </dgm:pt>
    <dgm:pt modelId="{C9DC4F93-E7F8-4180-9FF9-5004C079BD33}" type="sibTrans" cxnId="{680E4A0D-9340-4217-8338-7BDFD9D78341}">
      <dgm:prSet/>
      <dgm:spPr/>
      <dgm:t>
        <a:bodyPr/>
        <a:lstStyle/>
        <a:p>
          <a:endParaRPr lang="zh-TW" altLang="en-US"/>
        </a:p>
      </dgm:t>
    </dgm:pt>
    <dgm:pt modelId="{BEBD1E83-1DE3-4DB7-95AE-FAE95424D933}">
      <dgm:prSet phldrT="[文字]"/>
      <dgm:spPr/>
      <dgm:t>
        <a:bodyPr/>
        <a:lstStyle/>
        <a:p>
          <a:r>
            <a:rPr lang="en-US" altLang="zh-TW" dirty="0" err="1"/>
            <a:t>stream_to_bus</a:t>
          </a:r>
          <a:r>
            <a:rPr lang="en-US" altLang="zh-TW" dirty="0"/>
            <a:t> converts output data to </a:t>
          </a:r>
          <a:r>
            <a:rPr lang="en-US" altLang="zh-TW" dirty="0" err="1"/>
            <a:t>m_axi</a:t>
          </a:r>
          <a:endParaRPr lang="zh-TW" altLang="en-US" dirty="0"/>
        </a:p>
      </dgm:t>
    </dgm:pt>
    <dgm:pt modelId="{E468EABA-F1F1-423C-BA29-4773435CFCC3}" type="parTrans" cxnId="{18335526-E645-4BC0-B416-9D9D3A2BC7B4}">
      <dgm:prSet/>
      <dgm:spPr/>
      <dgm:t>
        <a:bodyPr/>
        <a:lstStyle/>
        <a:p>
          <a:endParaRPr lang="zh-TW" altLang="en-US"/>
        </a:p>
      </dgm:t>
    </dgm:pt>
    <dgm:pt modelId="{245EAE50-6313-4E3E-8B8B-6EE7732A3497}" type="sibTrans" cxnId="{18335526-E645-4BC0-B416-9D9D3A2BC7B4}">
      <dgm:prSet/>
      <dgm:spPr/>
      <dgm:t>
        <a:bodyPr/>
        <a:lstStyle/>
        <a:p>
          <a:endParaRPr lang="zh-TW" altLang="en-US"/>
        </a:p>
      </dgm:t>
    </dgm:pt>
    <dgm:pt modelId="{5C9E5499-BB5C-4B3B-87DD-E4ECB65B02EE}">
      <dgm:prSet phldrT="[文字]"/>
      <dgm:spPr/>
      <dgm:t>
        <a:bodyPr/>
        <a:lstStyle/>
        <a:p>
          <a:r>
            <a:rPr lang="en-US" altLang="zh-TW" dirty="0"/>
            <a:t>Read output from memory</a:t>
          </a:r>
          <a:endParaRPr lang="zh-TW" altLang="en-US" dirty="0"/>
        </a:p>
      </dgm:t>
    </dgm:pt>
    <dgm:pt modelId="{BE927D4B-026F-4068-9378-ADA8520972BE}" type="parTrans" cxnId="{C75194DB-E482-4AA2-BDD9-3C848F3F0264}">
      <dgm:prSet/>
      <dgm:spPr/>
      <dgm:t>
        <a:bodyPr/>
        <a:lstStyle/>
        <a:p>
          <a:endParaRPr lang="zh-TW" altLang="en-US"/>
        </a:p>
      </dgm:t>
    </dgm:pt>
    <dgm:pt modelId="{5D40D3A5-4C73-4158-9368-301DDF69ADE7}" type="sibTrans" cxnId="{C75194DB-E482-4AA2-BDD9-3C848F3F0264}">
      <dgm:prSet/>
      <dgm:spPr/>
      <dgm:t>
        <a:bodyPr/>
        <a:lstStyle/>
        <a:p>
          <a:endParaRPr lang="zh-TW" altLang="en-US"/>
        </a:p>
      </dgm:t>
    </dgm:pt>
    <dgm:pt modelId="{F5E7122B-46C9-4004-8911-6F35250F78E1}" type="pres">
      <dgm:prSet presAssocID="{5043712A-BA9E-44E6-A71F-5604FC624349}" presName="CompostProcess" presStyleCnt="0">
        <dgm:presLayoutVars>
          <dgm:dir/>
          <dgm:resizeHandles val="exact"/>
        </dgm:presLayoutVars>
      </dgm:prSet>
      <dgm:spPr/>
    </dgm:pt>
    <dgm:pt modelId="{93FDDFD1-C40D-491A-A44E-5BF7510BB0F8}" type="pres">
      <dgm:prSet presAssocID="{5043712A-BA9E-44E6-A71F-5604FC624349}" presName="arrow" presStyleLbl="bgShp" presStyleIdx="0" presStyleCnt="1" custLinFactNeighborX="0" custLinFactNeighborY="19568"/>
      <dgm:spPr/>
    </dgm:pt>
    <dgm:pt modelId="{3F980A00-2423-4C80-8F47-DE4F8C47E8E5}" type="pres">
      <dgm:prSet presAssocID="{5043712A-BA9E-44E6-A71F-5604FC624349}" presName="linearProcess" presStyleCnt="0"/>
      <dgm:spPr/>
    </dgm:pt>
    <dgm:pt modelId="{4F12C434-BC64-4667-ABE1-9CD0C752D111}" type="pres">
      <dgm:prSet presAssocID="{8E922385-90E1-4F13-8B4B-8AA5606F9448}" presName="textNode" presStyleLbl="node1" presStyleIdx="0" presStyleCnt="5">
        <dgm:presLayoutVars>
          <dgm:bulletEnabled val="1"/>
        </dgm:presLayoutVars>
      </dgm:prSet>
      <dgm:spPr/>
    </dgm:pt>
    <dgm:pt modelId="{7FD461D6-C435-414D-87CD-7B3CC6BC2BF1}" type="pres">
      <dgm:prSet presAssocID="{6DD094E8-546F-4769-B04A-94B38AEB724A}" presName="sibTrans" presStyleCnt="0"/>
      <dgm:spPr/>
    </dgm:pt>
    <dgm:pt modelId="{CCF1103C-9268-45C3-8D24-E5ED81D72BA8}" type="pres">
      <dgm:prSet presAssocID="{EF023E06-F58C-4E44-8975-EBC75E56A67A}" presName="textNode" presStyleLbl="node1" presStyleIdx="1" presStyleCnt="5">
        <dgm:presLayoutVars>
          <dgm:bulletEnabled val="1"/>
        </dgm:presLayoutVars>
      </dgm:prSet>
      <dgm:spPr/>
    </dgm:pt>
    <dgm:pt modelId="{698C14E9-A242-4819-8FE3-DF40D60C4D13}" type="pres">
      <dgm:prSet presAssocID="{1BFAE1F5-EB81-4DAA-A729-F0718944F2D5}" presName="sibTrans" presStyleCnt="0"/>
      <dgm:spPr/>
    </dgm:pt>
    <dgm:pt modelId="{3D7472BA-CC94-4C9B-89CF-E56F104759D4}" type="pres">
      <dgm:prSet presAssocID="{6C7F28EF-A37E-4A7B-BD10-6B3F53DB1741}" presName="textNode" presStyleLbl="node1" presStyleIdx="2" presStyleCnt="5">
        <dgm:presLayoutVars>
          <dgm:bulletEnabled val="1"/>
        </dgm:presLayoutVars>
      </dgm:prSet>
      <dgm:spPr/>
    </dgm:pt>
    <dgm:pt modelId="{B779DFC3-DBF8-4B6D-AC95-AE8ADE4A253E}" type="pres">
      <dgm:prSet presAssocID="{C9DC4F93-E7F8-4180-9FF9-5004C079BD33}" presName="sibTrans" presStyleCnt="0"/>
      <dgm:spPr/>
    </dgm:pt>
    <dgm:pt modelId="{042E0491-AC27-4667-9F41-D610F0E35472}" type="pres">
      <dgm:prSet presAssocID="{BEBD1E83-1DE3-4DB7-95AE-FAE95424D933}" presName="textNode" presStyleLbl="node1" presStyleIdx="3" presStyleCnt="5">
        <dgm:presLayoutVars>
          <dgm:bulletEnabled val="1"/>
        </dgm:presLayoutVars>
      </dgm:prSet>
      <dgm:spPr/>
    </dgm:pt>
    <dgm:pt modelId="{92AE6709-9AC9-487B-9F56-B0B344142D6A}" type="pres">
      <dgm:prSet presAssocID="{245EAE50-6313-4E3E-8B8B-6EE7732A3497}" presName="sibTrans" presStyleCnt="0"/>
      <dgm:spPr/>
    </dgm:pt>
    <dgm:pt modelId="{B3A0495B-763B-404C-A058-E7760DA75F0C}" type="pres">
      <dgm:prSet presAssocID="{5C9E5499-BB5C-4B3B-87DD-E4ECB65B02EE}" presName="textNode" presStyleLbl="node1" presStyleIdx="4" presStyleCnt="5">
        <dgm:presLayoutVars>
          <dgm:bulletEnabled val="1"/>
        </dgm:presLayoutVars>
      </dgm:prSet>
      <dgm:spPr/>
    </dgm:pt>
  </dgm:ptLst>
  <dgm:cxnLst>
    <dgm:cxn modelId="{680E4A0D-9340-4217-8338-7BDFD9D78341}" srcId="{5043712A-BA9E-44E6-A71F-5604FC624349}" destId="{6C7F28EF-A37E-4A7B-BD10-6B3F53DB1741}" srcOrd="2" destOrd="0" parTransId="{7797802C-1E1F-4C9C-833C-610870681C33}" sibTransId="{C9DC4F93-E7F8-4180-9FF9-5004C079BD33}"/>
    <dgm:cxn modelId="{62760517-6F76-499A-8C2C-948704535A00}" type="presOf" srcId="{EF023E06-F58C-4E44-8975-EBC75E56A67A}" destId="{CCF1103C-9268-45C3-8D24-E5ED81D72BA8}" srcOrd="0" destOrd="0" presId="urn:microsoft.com/office/officeart/2005/8/layout/hProcess9"/>
    <dgm:cxn modelId="{18335526-E645-4BC0-B416-9D9D3A2BC7B4}" srcId="{5043712A-BA9E-44E6-A71F-5604FC624349}" destId="{BEBD1E83-1DE3-4DB7-95AE-FAE95424D933}" srcOrd="3" destOrd="0" parTransId="{E468EABA-F1F1-423C-BA29-4773435CFCC3}" sibTransId="{245EAE50-6313-4E3E-8B8B-6EE7732A3497}"/>
    <dgm:cxn modelId="{E8CEB629-B505-4CB8-8C6C-DEEE349EFFCC}" type="presOf" srcId="{BEBD1E83-1DE3-4DB7-95AE-FAE95424D933}" destId="{042E0491-AC27-4667-9F41-D610F0E35472}" srcOrd="0" destOrd="0" presId="urn:microsoft.com/office/officeart/2005/8/layout/hProcess9"/>
    <dgm:cxn modelId="{6CC8869D-1E83-4300-AB79-EFC881C2F983}" type="presOf" srcId="{6C7F28EF-A37E-4A7B-BD10-6B3F53DB1741}" destId="{3D7472BA-CC94-4C9B-89CF-E56F104759D4}" srcOrd="0" destOrd="0" presId="urn:microsoft.com/office/officeart/2005/8/layout/hProcess9"/>
    <dgm:cxn modelId="{1DB295B1-B4FA-4366-BFAF-862076B497F1}" srcId="{5043712A-BA9E-44E6-A71F-5604FC624349}" destId="{EF023E06-F58C-4E44-8975-EBC75E56A67A}" srcOrd="1" destOrd="0" parTransId="{89F39834-7AE9-46EE-817D-9100A942F190}" sibTransId="{1BFAE1F5-EB81-4DAA-A729-F0718944F2D5}"/>
    <dgm:cxn modelId="{5CCCD5C2-BD0F-4B30-83CD-1E61F3D9F380}" srcId="{5043712A-BA9E-44E6-A71F-5604FC624349}" destId="{8E922385-90E1-4F13-8B4B-8AA5606F9448}" srcOrd="0" destOrd="0" parTransId="{BDC31543-DE97-4B18-9941-763B3096C43A}" sibTransId="{6DD094E8-546F-4769-B04A-94B38AEB724A}"/>
    <dgm:cxn modelId="{20B127C4-08F7-448F-991E-CED6CE671D69}" type="presOf" srcId="{5043712A-BA9E-44E6-A71F-5604FC624349}" destId="{F5E7122B-46C9-4004-8911-6F35250F78E1}" srcOrd="0" destOrd="0" presId="urn:microsoft.com/office/officeart/2005/8/layout/hProcess9"/>
    <dgm:cxn modelId="{058047CA-4A47-498A-B3FD-256A95CBC945}" type="presOf" srcId="{8E922385-90E1-4F13-8B4B-8AA5606F9448}" destId="{4F12C434-BC64-4667-ABE1-9CD0C752D111}" srcOrd="0" destOrd="0" presId="urn:microsoft.com/office/officeart/2005/8/layout/hProcess9"/>
    <dgm:cxn modelId="{FB6F99CE-C644-4A01-A3CC-27D31AFA9982}" type="presOf" srcId="{5C9E5499-BB5C-4B3B-87DD-E4ECB65B02EE}" destId="{B3A0495B-763B-404C-A058-E7760DA75F0C}" srcOrd="0" destOrd="0" presId="urn:microsoft.com/office/officeart/2005/8/layout/hProcess9"/>
    <dgm:cxn modelId="{C75194DB-E482-4AA2-BDD9-3C848F3F0264}" srcId="{5043712A-BA9E-44E6-A71F-5604FC624349}" destId="{5C9E5499-BB5C-4B3B-87DD-E4ECB65B02EE}" srcOrd="4" destOrd="0" parTransId="{BE927D4B-026F-4068-9378-ADA8520972BE}" sibTransId="{5D40D3A5-4C73-4158-9368-301DDF69ADE7}"/>
    <dgm:cxn modelId="{5AA7D8AB-43F1-45C2-8CD3-D7689F8382E9}" type="presParOf" srcId="{F5E7122B-46C9-4004-8911-6F35250F78E1}" destId="{93FDDFD1-C40D-491A-A44E-5BF7510BB0F8}" srcOrd="0" destOrd="0" presId="urn:microsoft.com/office/officeart/2005/8/layout/hProcess9"/>
    <dgm:cxn modelId="{11438E65-0832-456F-BE76-EADEA76480C6}" type="presParOf" srcId="{F5E7122B-46C9-4004-8911-6F35250F78E1}" destId="{3F980A00-2423-4C80-8F47-DE4F8C47E8E5}" srcOrd="1" destOrd="0" presId="urn:microsoft.com/office/officeart/2005/8/layout/hProcess9"/>
    <dgm:cxn modelId="{454B6CA1-63D6-44C3-8976-A66186F9AFC5}" type="presParOf" srcId="{3F980A00-2423-4C80-8F47-DE4F8C47E8E5}" destId="{4F12C434-BC64-4667-ABE1-9CD0C752D111}" srcOrd="0" destOrd="0" presId="urn:microsoft.com/office/officeart/2005/8/layout/hProcess9"/>
    <dgm:cxn modelId="{F436ECF2-663C-459F-A085-2644E0E53DE9}" type="presParOf" srcId="{3F980A00-2423-4C80-8F47-DE4F8C47E8E5}" destId="{7FD461D6-C435-414D-87CD-7B3CC6BC2BF1}" srcOrd="1" destOrd="0" presId="urn:microsoft.com/office/officeart/2005/8/layout/hProcess9"/>
    <dgm:cxn modelId="{431FAB12-5800-4F45-AA60-89004116E1D7}" type="presParOf" srcId="{3F980A00-2423-4C80-8F47-DE4F8C47E8E5}" destId="{CCF1103C-9268-45C3-8D24-E5ED81D72BA8}" srcOrd="2" destOrd="0" presId="urn:microsoft.com/office/officeart/2005/8/layout/hProcess9"/>
    <dgm:cxn modelId="{C8DC41D0-5CF1-4A9F-B553-4734D47283DA}" type="presParOf" srcId="{3F980A00-2423-4C80-8F47-DE4F8C47E8E5}" destId="{698C14E9-A242-4819-8FE3-DF40D60C4D13}" srcOrd="3" destOrd="0" presId="urn:microsoft.com/office/officeart/2005/8/layout/hProcess9"/>
    <dgm:cxn modelId="{E9F7C022-43DB-4FB0-99D0-FF06DDDD72CA}" type="presParOf" srcId="{3F980A00-2423-4C80-8F47-DE4F8C47E8E5}" destId="{3D7472BA-CC94-4C9B-89CF-E56F104759D4}" srcOrd="4" destOrd="0" presId="urn:microsoft.com/office/officeart/2005/8/layout/hProcess9"/>
    <dgm:cxn modelId="{82ED7D70-3C1D-403A-BD82-04C9B215AB87}" type="presParOf" srcId="{3F980A00-2423-4C80-8F47-DE4F8C47E8E5}" destId="{B779DFC3-DBF8-4B6D-AC95-AE8ADE4A253E}" srcOrd="5" destOrd="0" presId="urn:microsoft.com/office/officeart/2005/8/layout/hProcess9"/>
    <dgm:cxn modelId="{079BBF4A-E4B4-429A-B370-98AB0EC90961}" type="presParOf" srcId="{3F980A00-2423-4C80-8F47-DE4F8C47E8E5}" destId="{042E0491-AC27-4667-9F41-D610F0E35472}" srcOrd="6" destOrd="0" presId="urn:microsoft.com/office/officeart/2005/8/layout/hProcess9"/>
    <dgm:cxn modelId="{9E3768E3-9374-4572-B039-332E1A29B295}" type="presParOf" srcId="{3F980A00-2423-4C80-8F47-DE4F8C47E8E5}" destId="{92AE6709-9AC9-487B-9F56-B0B344142D6A}" srcOrd="7" destOrd="0" presId="urn:microsoft.com/office/officeart/2005/8/layout/hProcess9"/>
    <dgm:cxn modelId="{79934393-A4C7-432F-99A7-18195921A7AE}" type="presParOf" srcId="{3F980A00-2423-4C80-8F47-DE4F8C47E8E5}" destId="{B3A0495B-763B-404C-A058-E7760DA75F0C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043712A-BA9E-44E6-A71F-5604FC624349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8E922385-90E1-4F13-8B4B-8AA5606F9448}">
      <dgm:prSet phldrT="[文字]"/>
      <dgm:spPr/>
      <dgm:t>
        <a:bodyPr/>
        <a:lstStyle/>
        <a:p>
          <a:r>
            <a:rPr lang="en-US" altLang="zh-TW" dirty="0"/>
            <a:t>Write data to stream</a:t>
          </a:r>
          <a:endParaRPr lang="zh-TW" altLang="en-US" dirty="0"/>
        </a:p>
      </dgm:t>
    </dgm:pt>
    <dgm:pt modelId="{BDC31543-DE97-4B18-9941-763B3096C43A}" type="parTrans" cxnId="{5CCCD5C2-BD0F-4B30-83CD-1E61F3D9F380}">
      <dgm:prSet/>
      <dgm:spPr/>
      <dgm:t>
        <a:bodyPr/>
        <a:lstStyle/>
        <a:p>
          <a:endParaRPr lang="zh-TW" altLang="en-US"/>
        </a:p>
      </dgm:t>
    </dgm:pt>
    <dgm:pt modelId="{6DD094E8-546F-4769-B04A-94B38AEB724A}" type="sibTrans" cxnId="{5CCCD5C2-BD0F-4B30-83CD-1E61F3D9F380}">
      <dgm:prSet/>
      <dgm:spPr/>
      <dgm:t>
        <a:bodyPr/>
        <a:lstStyle/>
        <a:p>
          <a:endParaRPr lang="zh-TW" altLang="en-US"/>
        </a:p>
      </dgm:t>
    </dgm:pt>
    <dgm:pt modelId="{6C7F28EF-A37E-4A7B-BD10-6B3F53DB1741}">
      <dgm:prSet phldrT="[文字]"/>
      <dgm:spPr/>
      <dgm:t>
        <a:bodyPr/>
        <a:lstStyle/>
        <a:p>
          <a:r>
            <a:rPr lang="en-US" altLang="zh-TW" dirty="0" err="1"/>
            <a:t>bs_kernel_wrapper</a:t>
          </a:r>
          <a:r>
            <a:rPr lang="en-US" altLang="zh-TW" dirty="0"/>
            <a:t> do computation</a:t>
          </a:r>
          <a:endParaRPr lang="zh-TW" altLang="en-US" dirty="0"/>
        </a:p>
      </dgm:t>
    </dgm:pt>
    <dgm:pt modelId="{7797802C-1E1F-4C9C-833C-610870681C33}" type="parTrans" cxnId="{680E4A0D-9340-4217-8338-7BDFD9D78341}">
      <dgm:prSet/>
      <dgm:spPr/>
      <dgm:t>
        <a:bodyPr/>
        <a:lstStyle/>
        <a:p>
          <a:endParaRPr lang="zh-TW" altLang="en-US"/>
        </a:p>
      </dgm:t>
    </dgm:pt>
    <dgm:pt modelId="{C9DC4F93-E7F8-4180-9FF9-5004C079BD33}" type="sibTrans" cxnId="{680E4A0D-9340-4217-8338-7BDFD9D78341}">
      <dgm:prSet/>
      <dgm:spPr/>
      <dgm:t>
        <a:bodyPr/>
        <a:lstStyle/>
        <a:p>
          <a:endParaRPr lang="zh-TW" altLang="en-US"/>
        </a:p>
      </dgm:t>
    </dgm:pt>
    <dgm:pt modelId="{5C9E5499-BB5C-4B3B-87DD-E4ECB65B02EE}">
      <dgm:prSet phldrT="[文字]"/>
      <dgm:spPr/>
      <dgm:t>
        <a:bodyPr/>
        <a:lstStyle/>
        <a:p>
          <a:r>
            <a:rPr lang="en-US" altLang="zh-TW" dirty="0"/>
            <a:t>Read output from  output stream</a:t>
          </a:r>
          <a:endParaRPr lang="zh-TW" altLang="en-US" dirty="0"/>
        </a:p>
      </dgm:t>
    </dgm:pt>
    <dgm:pt modelId="{BE927D4B-026F-4068-9378-ADA8520972BE}" type="parTrans" cxnId="{C75194DB-E482-4AA2-BDD9-3C848F3F0264}">
      <dgm:prSet/>
      <dgm:spPr/>
      <dgm:t>
        <a:bodyPr/>
        <a:lstStyle/>
        <a:p>
          <a:endParaRPr lang="zh-TW" altLang="en-US"/>
        </a:p>
      </dgm:t>
    </dgm:pt>
    <dgm:pt modelId="{5D40D3A5-4C73-4158-9368-301DDF69ADE7}" type="sibTrans" cxnId="{C75194DB-E482-4AA2-BDD9-3C848F3F0264}">
      <dgm:prSet/>
      <dgm:spPr/>
      <dgm:t>
        <a:bodyPr/>
        <a:lstStyle/>
        <a:p>
          <a:endParaRPr lang="zh-TW" altLang="en-US"/>
        </a:p>
      </dgm:t>
    </dgm:pt>
    <dgm:pt modelId="{F5E7122B-46C9-4004-8911-6F35250F78E1}" type="pres">
      <dgm:prSet presAssocID="{5043712A-BA9E-44E6-A71F-5604FC624349}" presName="CompostProcess" presStyleCnt="0">
        <dgm:presLayoutVars>
          <dgm:dir/>
          <dgm:resizeHandles val="exact"/>
        </dgm:presLayoutVars>
      </dgm:prSet>
      <dgm:spPr/>
    </dgm:pt>
    <dgm:pt modelId="{93FDDFD1-C40D-491A-A44E-5BF7510BB0F8}" type="pres">
      <dgm:prSet presAssocID="{5043712A-BA9E-44E6-A71F-5604FC624349}" presName="arrow" presStyleLbl="bgShp" presStyleIdx="0" presStyleCnt="1" custLinFactNeighborX="0" custLinFactNeighborY="19568"/>
      <dgm:spPr/>
    </dgm:pt>
    <dgm:pt modelId="{3F980A00-2423-4C80-8F47-DE4F8C47E8E5}" type="pres">
      <dgm:prSet presAssocID="{5043712A-BA9E-44E6-A71F-5604FC624349}" presName="linearProcess" presStyleCnt="0"/>
      <dgm:spPr/>
    </dgm:pt>
    <dgm:pt modelId="{4F12C434-BC64-4667-ABE1-9CD0C752D111}" type="pres">
      <dgm:prSet presAssocID="{8E922385-90E1-4F13-8B4B-8AA5606F9448}" presName="textNode" presStyleLbl="node1" presStyleIdx="0" presStyleCnt="3">
        <dgm:presLayoutVars>
          <dgm:bulletEnabled val="1"/>
        </dgm:presLayoutVars>
      </dgm:prSet>
      <dgm:spPr/>
    </dgm:pt>
    <dgm:pt modelId="{7FD461D6-C435-414D-87CD-7B3CC6BC2BF1}" type="pres">
      <dgm:prSet presAssocID="{6DD094E8-546F-4769-B04A-94B38AEB724A}" presName="sibTrans" presStyleCnt="0"/>
      <dgm:spPr/>
    </dgm:pt>
    <dgm:pt modelId="{3D7472BA-CC94-4C9B-89CF-E56F104759D4}" type="pres">
      <dgm:prSet presAssocID="{6C7F28EF-A37E-4A7B-BD10-6B3F53DB1741}" presName="textNode" presStyleLbl="node1" presStyleIdx="1" presStyleCnt="3">
        <dgm:presLayoutVars>
          <dgm:bulletEnabled val="1"/>
        </dgm:presLayoutVars>
      </dgm:prSet>
      <dgm:spPr/>
    </dgm:pt>
    <dgm:pt modelId="{B779DFC3-DBF8-4B6D-AC95-AE8ADE4A253E}" type="pres">
      <dgm:prSet presAssocID="{C9DC4F93-E7F8-4180-9FF9-5004C079BD33}" presName="sibTrans" presStyleCnt="0"/>
      <dgm:spPr/>
    </dgm:pt>
    <dgm:pt modelId="{B3A0495B-763B-404C-A058-E7760DA75F0C}" type="pres">
      <dgm:prSet presAssocID="{5C9E5499-BB5C-4B3B-87DD-E4ECB65B02EE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680E4A0D-9340-4217-8338-7BDFD9D78341}" srcId="{5043712A-BA9E-44E6-A71F-5604FC624349}" destId="{6C7F28EF-A37E-4A7B-BD10-6B3F53DB1741}" srcOrd="1" destOrd="0" parTransId="{7797802C-1E1F-4C9C-833C-610870681C33}" sibTransId="{C9DC4F93-E7F8-4180-9FF9-5004C079BD33}"/>
    <dgm:cxn modelId="{6CC8869D-1E83-4300-AB79-EFC881C2F983}" type="presOf" srcId="{6C7F28EF-A37E-4A7B-BD10-6B3F53DB1741}" destId="{3D7472BA-CC94-4C9B-89CF-E56F104759D4}" srcOrd="0" destOrd="0" presId="urn:microsoft.com/office/officeart/2005/8/layout/hProcess9"/>
    <dgm:cxn modelId="{5CCCD5C2-BD0F-4B30-83CD-1E61F3D9F380}" srcId="{5043712A-BA9E-44E6-A71F-5604FC624349}" destId="{8E922385-90E1-4F13-8B4B-8AA5606F9448}" srcOrd="0" destOrd="0" parTransId="{BDC31543-DE97-4B18-9941-763B3096C43A}" sibTransId="{6DD094E8-546F-4769-B04A-94B38AEB724A}"/>
    <dgm:cxn modelId="{20B127C4-08F7-448F-991E-CED6CE671D69}" type="presOf" srcId="{5043712A-BA9E-44E6-A71F-5604FC624349}" destId="{F5E7122B-46C9-4004-8911-6F35250F78E1}" srcOrd="0" destOrd="0" presId="urn:microsoft.com/office/officeart/2005/8/layout/hProcess9"/>
    <dgm:cxn modelId="{058047CA-4A47-498A-B3FD-256A95CBC945}" type="presOf" srcId="{8E922385-90E1-4F13-8B4B-8AA5606F9448}" destId="{4F12C434-BC64-4667-ABE1-9CD0C752D111}" srcOrd="0" destOrd="0" presId="urn:microsoft.com/office/officeart/2005/8/layout/hProcess9"/>
    <dgm:cxn modelId="{FB6F99CE-C644-4A01-A3CC-27D31AFA9982}" type="presOf" srcId="{5C9E5499-BB5C-4B3B-87DD-E4ECB65B02EE}" destId="{B3A0495B-763B-404C-A058-E7760DA75F0C}" srcOrd="0" destOrd="0" presId="urn:microsoft.com/office/officeart/2005/8/layout/hProcess9"/>
    <dgm:cxn modelId="{C75194DB-E482-4AA2-BDD9-3C848F3F0264}" srcId="{5043712A-BA9E-44E6-A71F-5604FC624349}" destId="{5C9E5499-BB5C-4B3B-87DD-E4ECB65B02EE}" srcOrd="2" destOrd="0" parTransId="{BE927D4B-026F-4068-9378-ADA8520972BE}" sibTransId="{5D40D3A5-4C73-4158-9368-301DDF69ADE7}"/>
    <dgm:cxn modelId="{5AA7D8AB-43F1-45C2-8CD3-D7689F8382E9}" type="presParOf" srcId="{F5E7122B-46C9-4004-8911-6F35250F78E1}" destId="{93FDDFD1-C40D-491A-A44E-5BF7510BB0F8}" srcOrd="0" destOrd="0" presId="urn:microsoft.com/office/officeart/2005/8/layout/hProcess9"/>
    <dgm:cxn modelId="{11438E65-0832-456F-BE76-EADEA76480C6}" type="presParOf" srcId="{F5E7122B-46C9-4004-8911-6F35250F78E1}" destId="{3F980A00-2423-4C80-8F47-DE4F8C47E8E5}" srcOrd="1" destOrd="0" presId="urn:microsoft.com/office/officeart/2005/8/layout/hProcess9"/>
    <dgm:cxn modelId="{454B6CA1-63D6-44C3-8976-A66186F9AFC5}" type="presParOf" srcId="{3F980A00-2423-4C80-8F47-DE4F8C47E8E5}" destId="{4F12C434-BC64-4667-ABE1-9CD0C752D111}" srcOrd="0" destOrd="0" presId="urn:microsoft.com/office/officeart/2005/8/layout/hProcess9"/>
    <dgm:cxn modelId="{F436ECF2-663C-459F-A085-2644E0E53DE9}" type="presParOf" srcId="{3F980A00-2423-4C80-8F47-DE4F8C47E8E5}" destId="{7FD461D6-C435-414D-87CD-7B3CC6BC2BF1}" srcOrd="1" destOrd="0" presId="urn:microsoft.com/office/officeart/2005/8/layout/hProcess9"/>
    <dgm:cxn modelId="{E9F7C022-43DB-4FB0-99D0-FF06DDDD72CA}" type="presParOf" srcId="{3F980A00-2423-4C80-8F47-DE4F8C47E8E5}" destId="{3D7472BA-CC94-4C9B-89CF-E56F104759D4}" srcOrd="2" destOrd="0" presId="urn:microsoft.com/office/officeart/2005/8/layout/hProcess9"/>
    <dgm:cxn modelId="{82ED7D70-3C1D-403A-BD82-04C9B215AB87}" type="presParOf" srcId="{3F980A00-2423-4C80-8F47-DE4F8C47E8E5}" destId="{B779DFC3-DBF8-4B6D-AC95-AE8ADE4A253E}" srcOrd="3" destOrd="0" presId="urn:microsoft.com/office/officeart/2005/8/layout/hProcess9"/>
    <dgm:cxn modelId="{79934393-A4C7-432F-99A7-18195921A7AE}" type="presParOf" srcId="{3F980A00-2423-4C80-8F47-DE4F8C47E8E5}" destId="{B3A0495B-763B-404C-A058-E7760DA75F0C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FDDFD1-C40D-491A-A44E-5BF7510BB0F8}">
      <dsp:nvSpPr>
        <dsp:cNvPr id="0" name=""/>
        <dsp:cNvSpPr/>
      </dsp:nvSpPr>
      <dsp:spPr>
        <a:xfrm>
          <a:off x="710803" y="0"/>
          <a:ext cx="8055768" cy="226218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12C434-BC64-4667-ABE1-9CD0C752D111}">
      <dsp:nvSpPr>
        <dsp:cNvPr id="0" name=""/>
        <dsp:cNvSpPr/>
      </dsp:nvSpPr>
      <dsp:spPr>
        <a:xfrm>
          <a:off x="4164" y="678656"/>
          <a:ext cx="1820970" cy="9048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Write data to memory</a:t>
          </a:r>
          <a:endParaRPr lang="zh-TW" altLang="en-US" sz="1200" kern="1200" dirty="0"/>
        </a:p>
      </dsp:txBody>
      <dsp:txXfrm>
        <a:off x="48336" y="722828"/>
        <a:ext cx="1732626" cy="816530"/>
      </dsp:txXfrm>
    </dsp:sp>
    <dsp:sp modelId="{CCF1103C-9268-45C3-8D24-E5ED81D72BA8}">
      <dsp:nvSpPr>
        <dsp:cNvPr id="0" name=""/>
        <dsp:cNvSpPr/>
      </dsp:nvSpPr>
      <dsp:spPr>
        <a:xfrm>
          <a:off x="1916183" y="678656"/>
          <a:ext cx="1820970" cy="9048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 err="1"/>
            <a:t>bus_to_stream</a:t>
          </a:r>
          <a:r>
            <a:rPr lang="en-US" altLang="zh-TW" sz="1200" kern="1200" dirty="0"/>
            <a:t> converts input data from </a:t>
          </a:r>
          <a:r>
            <a:rPr lang="en-US" altLang="zh-TW" sz="1200" kern="1200" dirty="0" err="1"/>
            <a:t>m_axi</a:t>
          </a:r>
          <a:r>
            <a:rPr lang="en-US" altLang="zh-TW" sz="1200" kern="1200" dirty="0"/>
            <a:t> to stream</a:t>
          </a:r>
          <a:endParaRPr lang="zh-TW" altLang="en-US" sz="1200" kern="1200" dirty="0"/>
        </a:p>
      </dsp:txBody>
      <dsp:txXfrm>
        <a:off x="1960355" y="722828"/>
        <a:ext cx="1732626" cy="816530"/>
      </dsp:txXfrm>
    </dsp:sp>
    <dsp:sp modelId="{3D7472BA-CC94-4C9B-89CF-E56F104759D4}">
      <dsp:nvSpPr>
        <dsp:cNvPr id="0" name=""/>
        <dsp:cNvSpPr/>
      </dsp:nvSpPr>
      <dsp:spPr>
        <a:xfrm>
          <a:off x="3828202" y="678656"/>
          <a:ext cx="1820970" cy="9048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 err="1"/>
            <a:t>bs_kernel_wrapper</a:t>
          </a:r>
          <a:r>
            <a:rPr lang="en-US" altLang="zh-TW" sz="1200" kern="1200" dirty="0"/>
            <a:t> do computation</a:t>
          </a:r>
          <a:endParaRPr lang="zh-TW" altLang="en-US" sz="1200" kern="1200" dirty="0"/>
        </a:p>
      </dsp:txBody>
      <dsp:txXfrm>
        <a:off x="3872374" y="722828"/>
        <a:ext cx="1732626" cy="816530"/>
      </dsp:txXfrm>
    </dsp:sp>
    <dsp:sp modelId="{042E0491-AC27-4667-9F41-D610F0E35472}">
      <dsp:nvSpPr>
        <dsp:cNvPr id="0" name=""/>
        <dsp:cNvSpPr/>
      </dsp:nvSpPr>
      <dsp:spPr>
        <a:xfrm>
          <a:off x="5740221" y="678656"/>
          <a:ext cx="1820970" cy="9048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 err="1"/>
            <a:t>stream_to_bus</a:t>
          </a:r>
          <a:r>
            <a:rPr lang="en-US" altLang="zh-TW" sz="1200" kern="1200" dirty="0"/>
            <a:t> converts output data to </a:t>
          </a:r>
          <a:r>
            <a:rPr lang="en-US" altLang="zh-TW" sz="1200" kern="1200" dirty="0" err="1"/>
            <a:t>m_axi</a:t>
          </a:r>
          <a:endParaRPr lang="zh-TW" altLang="en-US" sz="1200" kern="1200" dirty="0"/>
        </a:p>
      </dsp:txBody>
      <dsp:txXfrm>
        <a:off x="5784393" y="722828"/>
        <a:ext cx="1732626" cy="816530"/>
      </dsp:txXfrm>
    </dsp:sp>
    <dsp:sp modelId="{B3A0495B-763B-404C-A058-E7760DA75F0C}">
      <dsp:nvSpPr>
        <dsp:cNvPr id="0" name=""/>
        <dsp:cNvSpPr/>
      </dsp:nvSpPr>
      <dsp:spPr>
        <a:xfrm>
          <a:off x="7652239" y="678656"/>
          <a:ext cx="1820970" cy="9048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Read output from memory</a:t>
          </a:r>
          <a:endParaRPr lang="zh-TW" altLang="en-US" sz="1200" kern="1200" dirty="0"/>
        </a:p>
      </dsp:txBody>
      <dsp:txXfrm>
        <a:off x="7696411" y="722828"/>
        <a:ext cx="1732626" cy="8165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FDDFD1-C40D-491A-A44E-5BF7510BB0F8}">
      <dsp:nvSpPr>
        <dsp:cNvPr id="0" name=""/>
        <dsp:cNvSpPr/>
      </dsp:nvSpPr>
      <dsp:spPr>
        <a:xfrm>
          <a:off x="696454" y="0"/>
          <a:ext cx="7893154" cy="1669312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12C434-BC64-4667-ABE1-9CD0C752D111}">
      <dsp:nvSpPr>
        <dsp:cNvPr id="0" name=""/>
        <dsp:cNvSpPr/>
      </dsp:nvSpPr>
      <dsp:spPr>
        <a:xfrm>
          <a:off x="308099" y="500793"/>
          <a:ext cx="2785819" cy="6677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600" kern="1200" dirty="0"/>
            <a:t>Write data to stream</a:t>
          </a:r>
          <a:endParaRPr lang="zh-TW" altLang="en-US" sz="1600" kern="1200" dirty="0"/>
        </a:p>
      </dsp:txBody>
      <dsp:txXfrm>
        <a:off x="340695" y="533389"/>
        <a:ext cx="2720627" cy="602532"/>
      </dsp:txXfrm>
    </dsp:sp>
    <dsp:sp modelId="{3D7472BA-CC94-4C9B-89CF-E56F104759D4}">
      <dsp:nvSpPr>
        <dsp:cNvPr id="0" name=""/>
        <dsp:cNvSpPr/>
      </dsp:nvSpPr>
      <dsp:spPr>
        <a:xfrm>
          <a:off x="3250122" y="500793"/>
          <a:ext cx="2785819" cy="6677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600" kern="1200" dirty="0" err="1"/>
            <a:t>bs_kernel_wrapper</a:t>
          </a:r>
          <a:r>
            <a:rPr lang="en-US" altLang="zh-TW" sz="1600" kern="1200" dirty="0"/>
            <a:t> do computation</a:t>
          </a:r>
          <a:endParaRPr lang="zh-TW" altLang="en-US" sz="1600" kern="1200" dirty="0"/>
        </a:p>
      </dsp:txBody>
      <dsp:txXfrm>
        <a:off x="3282718" y="533389"/>
        <a:ext cx="2720627" cy="602532"/>
      </dsp:txXfrm>
    </dsp:sp>
    <dsp:sp modelId="{B3A0495B-763B-404C-A058-E7760DA75F0C}">
      <dsp:nvSpPr>
        <dsp:cNvPr id="0" name=""/>
        <dsp:cNvSpPr/>
      </dsp:nvSpPr>
      <dsp:spPr>
        <a:xfrm>
          <a:off x="6192145" y="500793"/>
          <a:ext cx="2785819" cy="6677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600" kern="1200" dirty="0"/>
            <a:t>Read output from  output stream</a:t>
          </a:r>
          <a:endParaRPr lang="zh-TW" altLang="en-US" sz="1600" kern="1200" dirty="0"/>
        </a:p>
      </dsp:txBody>
      <dsp:txXfrm>
        <a:off x="6224741" y="533389"/>
        <a:ext cx="2720627" cy="6025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080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497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742302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9657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37192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6780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0806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058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531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145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766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269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4014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043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170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275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662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589213" y="2571019"/>
            <a:ext cx="7484326" cy="1026854"/>
          </a:xfrm>
        </p:spPr>
        <p:txBody>
          <a:bodyPr/>
          <a:lstStyle/>
          <a:p>
            <a:r>
              <a:rPr lang="zh-TW" altLang="en-US">
                <a:latin typeface="微軟"/>
                <a:ea typeface="Microsoft JhengHei"/>
                <a:cs typeface="Calibri Light"/>
              </a:rPr>
              <a:t>Quantitative Finance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589213" y="4080427"/>
            <a:ext cx="8915399" cy="1126283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</a:pPr>
            <a:r>
              <a:rPr lang="zh-TW" altLang="en-US" sz="2400">
                <a:latin typeface="Microsoft JhengHei"/>
                <a:ea typeface="Microsoft JhengHei"/>
                <a:cs typeface="Calibri"/>
              </a:rPr>
              <a:t>組員:</a:t>
            </a:r>
            <a:endParaRPr lang="zh-TW" sz="2400">
              <a:latin typeface="Microsoft JhengHei"/>
              <a:ea typeface="Microsoft JhengHei"/>
              <a:cs typeface="Calibri" panose="020F0502020204030204"/>
            </a:endParaRPr>
          </a:p>
          <a:p>
            <a:pPr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</a:pPr>
            <a:r>
              <a:rPr lang="zh-TW" altLang="en-US" sz="2200">
                <a:solidFill>
                  <a:schemeClr val="tx1"/>
                </a:solidFill>
                <a:latin typeface="Microsoft JhengHei"/>
                <a:ea typeface="Microsoft JhengHei"/>
                <a:cs typeface="Calibri"/>
              </a:rPr>
              <a:t>110061562 呂依凡 110061585 徐浩庭 110061571 林彥岑</a:t>
            </a:r>
          </a:p>
          <a:p>
            <a:pPr>
              <a:lnSpc>
                <a:spcPct val="90000"/>
              </a:lnSpc>
              <a:buClrTx/>
              <a:buFont typeface="Arial" panose="020B0604020202020204" pitchFamily="34" charset="0"/>
            </a:pPr>
            <a:endParaRPr lang="zh-TW" altLang="en-US" sz="2200">
              <a:solidFill>
                <a:schemeClr val="tx1"/>
              </a:solidFill>
              <a:latin typeface="Microsoft JhengHei"/>
              <a:ea typeface="Microsoft JhengHei"/>
              <a:cs typeface="Calibri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A56A40D-3739-2FAE-71CC-3DBF48F79CC7}"/>
              </a:ext>
            </a:extLst>
          </p:cNvPr>
          <p:cNvSpPr txBox="1"/>
          <p:nvPr/>
        </p:nvSpPr>
        <p:spPr>
          <a:xfrm>
            <a:off x="2587083" y="6443547"/>
            <a:ext cx="986139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>
                <a:latin typeface="Microsoft JhengHei"/>
                <a:ea typeface="Microsoft JhengHei"/>
              </a:rPr>
              <a:t>Github link: https://github.com/EvanLu0815/labC_quantitativeFinance.git</a:t>
            </a:r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5921299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103ECD-A421-836F-B22C-8A2DC175A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5462" y="614817"/>
            <a:ext cx="8140395" cy="788378"/>
          </a:xfrm>
        </p:spPr>
        <p:txBody>
          <a:bodyPr/>
          <a:lstStyle/>
          <a:p>
            <a:r>
              <a:rPr lang="zh-TW">
                <a:ea typeface="微軟正黑體"/>
                <a:cs typeface="Calibri Light"/>
              </a:rPr>
              <a:t>L2 bs_kernel</a:t>
            </a:r>
            <a:r>
              <a:rPr lang="zh-TW" altLang="en-US">
                <a:ea typeface="微軟正黑體"/>
                <a:cs typeface="Calibri Light"/>
              </a:rPr>
              <a:t> </a:t>
            </a:r>
            <a:r>
              <a:rPr lang="zh-TW">
                <a:ea typeface="微軟正黑體"/>
                <a:cs typeface="Calibri Light"/>
              </a:rPr>
              <a:t>Interface</a:t>
            </a:r>
            <a:endParaRPr lang="zh-TW">
              <a:ea typeface="微軟正黑體"/>
              <a:cs typeface="+mj-lt"/>
            </a:endParaRPr>
          </a:p>
        </p:txBody>
      </p:sp>
      <p:pic>
        <p:nvPicPr>
          <p:cNvPr id="4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30ED4D5F-4760-76B4-2A18-C1C48F4121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9212" y="2481708"/>
            <a:ext cx="4027062" cy="2543872"/>
          </a:xfrm>
        </p:spPr>
      </p:pic>
      <p:pic>
        <p:nvPicPr>
          <p:cNvPr id="5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3B2569F3-1AA0-16BF-1849-E94D3716B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5997" y="1957036"/>
            <a:ext cx="6350000" cy="3065662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8460BCED-6D46-49F5-8DB2-4ED6BB7B4D80}"/>
              </a:ext>
            </a:extLst>
          </p:cNvPr>
          <p:cNvSpPr txBox="1"/>
          <p:nvPr/>
        </p:nvSpPr>
        <p:spPr>
          <a:xfrm>
            <a:off x="5516332" y="5173752"/>
            <a:ext cx="59359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Interface for </a:t>
            </a:r>
            <a:r>
              <a:rPr lang="en-US" altLang="zh-TW" dirty="0" err="1"/>
              <a:t>bs_stream_wrapper</a:t>
            </a:r>
            <a:r>
              <a:rPr lang="en-US" altLang="zh-TW" dirty="0"/>
              <a:t>: </a:t>
            </a:r>
            <a:r>
              <a:rPr lang="en-US" altLang="zh-TW" dirty="0" err="1"/>
              <a:t>bs_stream_wrapper</a:t>
            </a:r>
            <a:r>
              <a:rPr lang="en-US" altLang="zh-TW" dirty="0"/>
              <a:t> accepts only stream data</a:t>
            </a:r>
          </a:p>
          <a:p>
            <a:r>
              <a:rPr lang="en-US" altLang="zh-TW" dirty="0"/>
              <a:t>The stream is parallel stream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99761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3384D0-E848-2A8B-A700-471D77DCC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9803" y="624110"/>
            <a:ext cx="8354127" cy="872012"/>
          </a:xfrm>
        </p:spPr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 Light"/>
              </a:rPr>
              <a:t>L2 bs_kernel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A50EB9E-C6A5-09EE-B04C-AB5D37C71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090" y="1631795"/>
            <a:ext cx="8915400" cy="37776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>
                <a:latin typeface="Microsoft JhengHei"/>
                <a:ea typeface="Microsoft JhengHei"/>
                <a:cs typeface="Calibri"/>
              </a:rPr>
              <a:t>M_axi to stream</a:t>
            </a:r>
          </a:p>
          <a:p>
            <a:endParaRPr lang="zh-TW" altLang="en-US">
              <a:ea typeface="新細明體"/>
              <a:cs typeface="Calibri"/>
            </a:endParaRPr>
          </a:p>
          <a:p>
            <a:endParaRPr lang="zh-TW" altLang="en-US">
              <a:ea typeface="新細明體"/>
              <a:cs typeface="Calibri"/>
            </a:endParaRPr>
          </a:p>
          <a:p>
            <a:endParaRPr lang="zh-TW" altLang="en-US">
              <a:ea typeface="新細明體"/>
              <a:cs typeface="Calibri"/>
            </a:endParaRPr>
          </a:p>
          <a:p>
            <a:endParaRPr lang="zh-TW" altLang="en-US">
              <a:ea typeface="新細明體"/>
              <a:cs typeface="Calibri"/>
            </a:endParaRPr>
          </a:p>
          <a:p>
            <a:endParaRPr lang="zh-TW" altLang="en-US">
              <a:ea typeface="新細明體"/>
              <a:cs typeface="Calibri"/>
            </a:endParaRPr>
          </a:p>
          <a:p>
            <a:endParaRPr lang="zh-TW" altLang="en-US">
              <a:ea typeface="新細明體"/>
              <a:cs typeface="Calibri"/>
            </a:endParaRPr>
          </a:p>
          <a:p>
            <a:r>
              <a:rPr lang="zh-TW" altLang="en-US">
                <a:latin typeface="Microsoft JhengHei"/>
                <a:ea typeface="Microsoft JhengHei"/>
                <a:cs typeface="Calibri"/>
              </a:rPr>
              <a:t>Compute</a:t>
            </a:r>
          </a:p>
          <a:p>
            <a:endParaRPr lang="zh-TW" altLang="en-US">
              <a:ea typeface="新細明體"/>
              <a:cs typeface="Calibri"/>
            </a:endParaRPr>
          </a:p>
        </p:txBody>
      </p:sp>
      <p:pic>
        <p:nvPicPr>
          <p:cNvPr id="4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80391198-10BF-627C-2F1C-E52B8F5C5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022" y="2040033"/>
            <a:ext cx="5764924" cy="2093160"/>
          </a:xfrm>
          <a:prstGeom prst="rect">
            <a:avLst/>
          </a:prstGeom>
        </p:spPr>
      </p:pic>
      <p:pic>
        <p:nvPicPr>
          <p:cNvPr id="5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42524DAF-D7DB-21DC-00BE-C9E23FD94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7022" y="4942926"/>
            <a:ext cx="5765884" cy="1097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9286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4A22CF-6036-4C8A-7BF5-9EFC748C6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9803" y="642695"/>
            <a:ext cx="7796566" cy="825549"/>
          </a:xfrm>
        </p:spPr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 Light"/>
              </a:rPr>
              <a:t>L2 bs_kernel</a:t>
            </a:r>
            <a:endParaRPr lang="zh-TW" altLang="en-US">
              <a:latin typeface="Microsoft JhengHei"/>
              <a:ea typeface="Microsoft JhengHei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4D4606-EA70-E9A2-EEE4-291BE56875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090" y="2077844"/>
            <a:ext cx="8915400" cy="37776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>
                <a:latin typeface="Microsoft JhengHei"/>
                <a:ea typeface="Microsoft JhengHei"/>
                <a:cs typeface="Calibri"/>
              </a:rPr>
              <a:t>Stream to m_axi</a:t>
            </a:r>
            <a:endParaRPr lang="zh-TW" altLang="en-US">
              <a:latin typeface="Microsoft JhengHei"/>
              <a:ea typeface="Microsoft JhengHei"/>
            </a:endParaRPr>
          </a:p>
        </p:txBody>
      </p:sp>
      <p:pic>
        <p:nvPicPr>
          <p:cNvPr id="4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A0DEC9D2-FCA9-AD92-655A-6473DD02FC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5298" y="2687210"/>
            <a:ext cx="6303579" cy="2706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570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3A97A1-BA1B-C6FA-F48E-CC5993BEA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7583" y="624110"/>
            <a:ext cx="8307663" cy="723330"/>
          </a:xfrm>
        </p:spPr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 Light"/>
              </a:rPr>
              <a:t>L2 bs_stream_wrapper Interface</a:t>
            </a:r>
            <a:endParaRPr lang="zh-TW" altLang="en-US">
              <a:latin typeface="Microsoft JhengHei"/>
              <a:ea typeface="Microsoft JhengHei"/>
            </a:endParaRPr>
          </a:p>
        </p:txBody>
      </p:sp>
      <p:pic>
        <p:nvPicPr>
          <p:cNvPr id="4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71DBAC9E-B9F4-8CCC-CEFA-8CEA96533D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3299" y="2015216"/>
            <a:ext cx="7086600" cy="4286250"/>
          </a:xfr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F8D26C98-5301-4B0C-8EB5-AC10C6CC3EDE}"/>
              </a:ext>
            </a:extLst>
          </p:cNvPr>
          <p:cNvSpPr txBox="1"/>
          <p:nvPr/>
        </p:nvSpPr>
        <p:spPr>
          <a:xfrm>
            <a:off x="9212919" y="3131288"/>
            <a:ext cx="3131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The data type is user-defined </a:t>
            </a:r>
            <a:r>
              <a:rPr lang="en-US" altLang="zh-TW" dirty="0" err="1"/>
              <a:t>WideStreamTpye</a:t>
            </a:r>
            <a:r>
              <a:rPr lang="en-US" altLang="zh-TW" dirty="0"/>
              <a:t>, that is parallel stream type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01141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9608F0-FC1F-CCEB-3CED-AADCB711A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8901" y="614817"/>
            <a:ext cx="8121809" cy="862720"/>
          </a:xfrm>
        </p:spPr>
        <p:txBody>
          <a:bodyPr/>
          <a:lstStyle/>
          <a:p>
            <a:r>
              <a:rPr lang="zh-TW">
                <a:latin typeface="Microsoft JhengHei"/>
                <a:ea typeface="Microsoft JhengHei"/>
                <a:cs typeface="Calibri Light"/>
              </a:rPr>
              <a:t>L2 bs_stream_wrapper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E6517A3-8300-E63F-DAE5-504E96D30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8724" y="1734015"/>
            <a:ext cx="8915400" cy="37776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>
                <a:latin typeface="Microsoft JhengHei"/>
                <a:ea typeface="Microsoft JhengHei"/>
                <a:cs typeface="Calibri"/>
              </a:rPr>
              <a:t>Stream in</a:t>
            </a:r>
          </a:p>
          <a:p>
            <a:endParaRPr lang="zh-TW" altLang="en-US">
              <a:ea typeface="新細明體"/>
              <a:cs typeface="Calibri"/>
            </a:endParaRPr>
          </a:p>
          <a:p>
            <a:endParaRPr lang="zh-TW" altLang="en-US">
              <a:ea typeface="新細明體"/>
              <a:cs typeface="Calibri"/>
            </a:endParaRPr>
          </a:p>
          <a:p>
            <a:endParaRPr lang="zh-TW" altLang="en-US">
              <a:ea typeface="新細明體"/>
              <a:cs typeface="Calibri"/>
            </a:endParaRPr>
          </a:p>
          <a:p>
            <a:endParaRPr lang="zh-TW" altLang="en-US">
              <a:ea typeface="新細明體"/>
              <a:cs typeface="Calibri"/>
            </a:endParaRPr>
          </a:p>
          <a:p>
            <a:endParaRPr lang="zh-TW" altLang="en-US">
              <a:ea typeface="新細明體"/>
              <a:cs typeface="Calibri"/>
            </a:endParaRPr>
          </a:p>
          <a:p>
            <a:r>
              <a:rPr lang="zh-TW" altLang="en-US">
                <a:latin typeface="Microsoft JhengHei"/>
                <a:ea typeface="Microsoft JhengHei"/>
                <a:cs typeface="Calibri"/>
              </a:rPr>
              <a:t>Stream out</a:t>
            </a:r>
          </a:p>
          <a:p>
            <a:endParaRPr lang="zh-TW" altLang="en-US">
              <a:ea typeface="新細明體"/>
              <a:cs typeface="Calibri"/>
            </a:endParaRPr>
          </a:p>
          <a:p>
            <a:endParaRPr lang="zh-TW" altLang="en-US">
              <a:ea typeface="新細明體"/>
              <a:cs typeface="Calibri"/>
            </a:endParaRPr>
          </a:p>
        </p:txBody>
      </p:sp>
      <p:pic>
        <p:nvPicPr>
          <p:cNvPr id="4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44B62B0C-9000-11B5-5A96-098869F60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442" y="2076970"/>
            <a:ext cx="5384800" cy="1930598"/>
          </a:xfrm>
          <a:prstGeom prst="rect">
            <a:avLst/>
          </a:prstGeom>
        </p:spPr>
      </p:pic>
      <p:pic>
        <p:nvPicPr>
          <p:cNvPr id="5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1A7B9E86-A35D-271B-3F7F-D2039653F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7441" y="4542130"/>
            <a:ext cx="3314700" cy="1758752"/>
          </a:xfrm>
          <a:prstGeom prst="rect">
            <a:avLst/>
          </a:prstGeom>
        </p:spPr>
      </p:pic>
      <p:pic>
        <p:nvPicPr>
          <p:cNvPr id="6" name="圖片 6" descr="一張含有 文字, 室內, 螢幕擷取畫面 的圖片&#10;&#10;自動產生的描述">
            <a:extLst>
              <a:ext uri="{FF2B5EF4-FFF2-40B4-BE49-F238E27FC236}">
                <a16:creationId xmlns:a16="http://schemas.microsoft.com/office/drawing/2014/main" id="{7A16B827-0613-4E1F-D25F-9FCEAC90C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0510" y="4546538"/>
            <a:ext cx="6569618" cy="1249682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BC2E90CC-3607-50C1-E79F-5EA8D1D5ECF1}"/>
              </a:ext>
            </a:extLst>
          </p:cNvPr>
          <p:cNvSpPr txBox="1"/>
          <p:nvPr/>
        </p:nvSpPr>
        <p:spPr>
          <a:xfrm>
            <a:off x="5411439" y="417489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TW" altLang="en-US">
                <a:latin typeface="Microsoft JhengHei"/>
                <a:ea typeface="Microsoft JhengHei"/>
              </a:rPr>
              <a:t>Computing</a:t>
            </a:r>
            <a:endParaRPr lang="zh-TW">
              <a:latin typeface="Microsoft JhengHei"/>
              <a:ea typeface="Microsoft JhengHei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9F0F5A6-B7E6-41A4-A85E-38A53334F150}"/>
              </a:ext>
            </a:extLst>
          </p:cNvPr>
          <p:cNvSpPr txBox="1"/>
          <p:nvPr/>
        </p:nvSpPr>
        <p:spPr>
          <a:xfrm>
            <a:off x="7801359" y="1644862"/>
            <a:ext cx="36924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Use </a:t>
            </a:r>
            <a:r>
              <a:rPr lang="en-US" altLang="zh-TW" dirty="0" err="1"/>
              <a:t>stream.read</a:t>
            </a:r>
            <a:r>
              <a:rPr lang="en-US" altLang="zh-TW" dirty="0"/>
              <a:t>() to read input from stream and </a:t>
            </a:r>
            <a:r>
              <a:rPr lang="en-US" altLang="zh-TW" dirty="0" err="1"/>
              <a:t>stream.write</a:t>
            </a:r>
            <a:r>
              <a:rPr lang="en-US" altLang="zh-TW" dirty="0"/>
              <a:t>() to write output to stream.</a:t>
            </a:r>
          </a:p>
        </p:txBody>
      </p:sp>
    </p:spTree>
    <p:extLst>
      <p:ext uri="{BB962C8B-B14F-4D97-AF65-F5344CB8AC3E}">
        <p14:creationId xmlns:p14="http://schemas.microsoft.com/office/powerpoint/2010/main" val="41875547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0F8022-1483-AAEE-CCBB-DAEC08DF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9193" y="698451"/>
            <a:ext cx="8307663" cy="769793"/>
          </a:xfrm>
        </p:spPr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 Light"/>
              </a:rPr>
              <a:t>L2 cfBSMEngine</a:t>
            </a:r>
            <a:endParaRPr lang="zh-TW" altLang="en-US">
              <a:latin typeface="Microsoft JhengHei"/>
              <a:ea typeface="Microsoft JhengHei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747595C-FE3B-1416-8165-501816C8D8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5480" y="1715429"/>
            <a:ext cx="8915400" cy="37776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>
                <a:latin typeface="Microsoft JhengHei"/>
                <a:ea typeface="Microsoft JhengHei"/>
                <a:cs typeface="Calibri"/>
              </a:rPr>
              <a:t>Intermediate Elements</a:t>
            </a:r>
            <a:endParaRPr lang="zh-TW" altLang="en-US">
              <a:latin typeface="Microsoft JhengHei"/>
              <a:ea typeface="Microsoft JhengHei"/>
            </a:endParaRPr>
          </a:p>
        </p:txBody>
      </p:sp>
      <p:pic>
        <p:nvPicPr>
          <p:cNvPr id="4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B3533E19-538B-9D27-52CD-613EF70EB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8478" y="2174377"/>
            <a:ext cx="5350277" cy="2195214"/>
          </a:xfrm>
          <a:prstGeom prst="rect">
            <a:avLst/>
          </a:prstGeom>
        </p:spPr>
      </p:pic>
      <p:pic>
        <p:nvPicPr>
          <p:cNvPr id="5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E61354B8-7E80-7AE0-00A7-3A89203DF8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8478" y="4659602"/>
            <a:ext cx="4865456" cy="948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8095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107B92-F35E-8BC5-1519-299397783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6169" y="661281"/>
            <a:ext cx="8493517" cy="816256"/>
          </a:xfrm>
        </p:spPr>
        <p:txBody>
          <a:bodyPr/>
          <a:lstStyle/>
          <a:p>
            <a:r>
              <a:rPr lang="zh-TW">
                <a:cs typeface="Calibri Light"/>
              </a:rPr>
              <a:t>L2 cfBSMEngine</a:t>
            </a:r>
            <a:endParaRPr lang="zh-TW">
              <a:ea typeface="+mj-lt"/>
              <a:cs typeface="+mj-lt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E42B9E-797E-000D-0113-96768CC51B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9139" y="1854820"/>
            <a:ext cx="8803888" cy="376833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dirty="0">
                <a:latin typeface="Microsoft JhengHei"/>
                <a:ea typeface="Microsoft JhengHei"/>
                <a:cs typeface="Calibri"/>
              </a:rPr>
              <a:t>Compute according to call price or pull price</a:t>
            </a:r>
          </a:p>
          <a:p>
            <a:endParaRPr lang="zh-TW" altLang="en-US" dirty="0">
              <a:ea typeface="新細明體"/>
              <a:cs typeface="Calibri"/>
            </a:endParaRPr>
          </a:p>
          <a:p>
            <a:endParaRPr lang="zh-TW" altLang="en-US" dirty="0">
              <a:ea typeface="新細明體"/>
              <a:cs typeface="Calibri"/>
            </a:endParaRPr>
          </a:p>
          <a:p>
            <a:endParaRPr lang="zh-TW" altLang="en-US" dirty="0">
              <a:ea typeface="新細明體"/>
              <a:cs typeface="Calibri"/>
            </a:endParaRPr>
          </a:p>
          <a:p>
            <a:endParaRPr lang="zh-TW" altLang="en-US" dirty="0">
              <a:ea typeface="新細明體"/>
              <a:cs typeface="Calibri"/>
            </a:endParaRPr>
          </a:p>
          <a:p>
            <a:r>
              <a:rPr lang="zh-TW" altLang="en-US" dirty="0">
                <a:latin typeface="Microsoft JhengHei"/>
                <a:ea typeface="Microsoft JhengHei"/>
                <a:cs typeface="Calibri"/>
              </a:rPr>
              <a:t>Call price                                                        </a:t>
            </a:r>
            <a:r>
              <a:rPr lang="en-US" altLang="zh-TW" dirty="0">
                <a:latin typeface="Microsoft JhengHei"/>
                <a:ea typeface="Microsoft JhengHei"/>
                <a:cs typeface="Calibri"/>
              </a:rPr>
              <a:t>		</a:t>
            </a:r>
            <a:r>
              <a:rPr lang="zh-TW" altLang="en-US" dirty="0">
                <a:latin typeface="Microsoft JhengHei"/>
                <a:ea typeface="Microsoft JhengHei"/>
                <a:cs typeface="Calibri"/>
              </a:rPr>
              <a:t>Pull price</a:t>
            </a:r>
          </a:p>
        </p:txBody>
      </p:sp>
      <p:pic>
        <p:nvPicPr>
          <p:cNvPr id="4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D394D925-99B8-29D3-6FED-D6B7538C7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6933" y="2313335"/>
            <a:ext cx="4976648" cy="1471574"/>
          </a:xfrm>
          <a:prstGeom prst="rect">
            <a:avLst/>
          </a:prstGeom>
        </p:spPr>
      </p:pic>
      <p:pic>
        <p:nvPicPr>
          <p:cNvPr id="5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E4496212-4DDE-40E7-68C3-FE4F76D9DE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932" y="4292330"/>
            <a:ext cx="4802650" cy="1599800"/>
          </a:xfrm>
          <a:prstGeom prst="rect">
            <a:avLst/>
          </a:prstGeom>
        </p:spPr>
      </p:pic>
      <p:pic>
        <p:nvPicPr>
          <p:cNvPr id="6" name="圖片 6" descr="一張含有 文字 的圖片&#10;&#10;自動產生的描述">
            <a:extLst>
              <a:ext uri="{FF2B5EF4-FFF2-40B4-BE49-F238E27FC236}">
                <a16:creationId xmlns:a16="http://schemas.microsoft.com/office/drawing/2014/main" id="{8644224D-0B89-5C38-65D8-AF270FC3F1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0626" y="4287815"/>
            <a:ext cx="5130138" cy="159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6891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F65FFF-090E-7B3C-A8FE-9566B9479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7550" y="660838"/>
            <a:ext cx="8001005" cy="769793"/>
          </a:xfrm>
        </p:spPr>
        <p:txBody>
          <a:bodyPr/>
          <a:lstStyle/>
          <a:p>
            <a:r>
              <a:rPr lang="zh-TW">
                <a:latin typeface="Microsoft JhengHei"/>
                <a:ea typeface="Microsoft JhengHei"/>
                <a:cs typeface="+mj-lt"/>
              </a:rPr>
              <a:t>L2 cfBSMEngine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8766B4-DC67-409C-934E-8B008A2F2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315" y="1795523"/>
            <a:ext cx="8915400" cy="37776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>
                <a:latin typeface="Microsoft JhengHei"/>
                <a:ea typeface="Microsoft JhengHei"/>
                <a:cs typeface="Calibri"/>
              </a:rPr>
              <a:t>Post-Process</a:t>
            </a:r>
          </a:p>
          <a:p>
            <a:endParaRPr lang="zh-TW" altLang="en-US">
              <a:ea typeface="新細明體"/>
              <a:cs typeface="Calibri"/>
            </a:endParaRPr>
          </a:p>
          <a:p>
            <a:endParaRPr lang="zh-TW" altLang="en-US">
              <a:ea typeface="新細明體"/>
              <a:cs typeface="Calibri"/>
            </a:endParaRPr>
          </a:p>
          <a:p>
            <a:endParaRPr lang="zh-TW" altLang="en-US">
              <a:ea typeface="新細明體"/>
              <a:cs typeface="Calibri"/>
            </a:endParaRPr>
          </a:p>
          <a:p>
            <a:r>
              <a:rPr lang="zh-TW" altLang="en-US">
                <a:latin typeface="Microsoft JhengHei"/>
                <a:ea typeface="Microsoft JhengHei"/>
                <a:cs typeface="Calibri"/>
              </a:rPr>
              <a:t>Output results</a:t>
            </a:r>
          </a:p>
        </p:txBody>
      </p:sp>
      <p:pic>
        <p:nvPicPr>
          <p:cNvPr id="4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031BB674-9359-E59C-E617-B92C118D3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400" y="2375727"/>
            <a:ext cx="7446579" cy="843674"/>
          </a:xfrm>
          <a:prstGeom prst="rect">
            <a:avLst/>
          </a:prstGeom>
        </p:spPr>
      </p:pic>
      <p:pic>
        <p:nvPicPr>
          <p:cNvPr id="5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53164B6C-A226-5714-CC71-98C887CF1E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400" y="3932843"/>
            <a:ext cx="3623441" cy="2336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1021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527726-1242-290A-FDD9-9DDF032E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2689" y="642475"/>
            <a:ext cx="8084639" cy="825550"/>
          </a:xfrm>
        </p:spPr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 Light"/>
              </a:rPr>
              <a:t>L2 bus_to_stream</a:t>
            </a:r>
            <a:endParaRPr lang="zh-TW" altLang="en-US">
              <a:latin typeface="Microsoft JhengHei"/>
              <a:ea typeface="Microsoft JhengHei"/>
            </a:endParaRPr>
          </a:p>
        </p:txBody>
      </p:sp>
      <p:pic>
        <p:nvPicPr>
          <p:cNvPr id="4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3F5EBB92-47E6-EEE9-5682-62093C858D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5793" y="1958366"/>
            <a:ext cx="8399963" cy="3778250"/>
          </a:xfr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02555DAD-3E53-4B58-9278-5152A4579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5774" y="470239"/>
            <a:ext cx="5111873" cy="2801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7445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E075EB-DB68-DC3E-D418-D8BADAA97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3354" y="605967"/>
            <a:ext cx="8186859" cy="918476"/>
          </a:xfrm>
        </p:spPr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 Light"/>
              </a:rPr>
              <a:t>L2 stream_to_bus</a:t>
            </a:r>
            <a:endParaRPr lang="zh-TW" altLang="en-US">
              <a:latin typeface="Microsoft JhengHei"/>
              <a:ea typeface="Microsoft JhengHei"/>
            </a:endParaRPr>
          </a:p>
        </p:txBody>
      </p:sp>
      <p:pic>
        <p:nvPicPr>
          <p:cNvPr id="4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08ADE25E-EB9E-230A-A4DA-EDEF1D7F5F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6767" y="2061029"/>
            <a:ext cx="7804612" cy="4131371"/>
          </a:xfr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EEA83291-56DE-40CE-BA74-BD27392012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192" y="605967"/>
            <a:ext cx="5151494" cy="2823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498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818F13-85FF-9E35-69DE-D3F5CA043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6843" y="578090"/>
            <a:ext cx="8911687" cy="1280890"/>
          </a:xfrm>
        </p:spPr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 Light"/>
              </a:rPr>
              <a:t>Background Introduction</a:t>
            </a:r>
            <a:endParaRPr lang="zh-TW" altLang="en-US">
              <a:latin typeface="Microsoft JhengHei"/>
              <a:ea typeface="Microsoft JhengHei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E03C8C9-49B1-DE8A-41C1-9501D2C2E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130" y="2522567"/>
            <a:ext cx="8915400" cy="37776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sz="2400" b="1" dirty="0">
                <a:latin typeface="Microsoft JhengHei"/>
                <a:ea typeface="+mn-lt"/>
                <a:cs typeface="Times New Roman"/>
              </a:rPr>
              <a:t>Understanding High Frequency Trading</a:t>
            </a:r>
            <a:endParaRPr lang="en-US" altLang="zh-TW" sz="2400" b="1" dirty="0">
              <a:latin typeface="Microsoft JhengHei"/>
              <a:ea typeface="新細明體"/>
              <a:cs typeface="Times New Roman"/>
            </a:endParaRPr>
          </a:p>
          <a:p>
            <a:pPr lvl="1">
              <a:lnSpc>
                <a:spcPct val="100000"/>
              </a:lnSpc>
              <a:spcBef>
                <a:spcPts val="1100"/>
              </a:spcBef>
              <a:spcAft>
                <a:spcPct val="0"/>
              </a:spcAft>
            </a:pPr>
            <a:r>
              <a:rPr lang="en-US" sz="1800" dirty="0">
                <a:latin typeface="Microsoft JhengHei"/>
                <a:ea typeface="新細明體"/>
                <a:cs typeface="Times New Roman"/>
              </a:rPr>
              <a:t>Using</a:t>
            </a:r>
            <a:r>
              <a:rPr lang="zh-TW" altLang="en-US" sz="1800" dirty="0">
                <a:latin typeface="Microsoft JhengHei"/>
                <a:ea typeface="Microsoft JhengHei"/>
                <a:cs typeface="Times New Roman"/>
              </a:rPr>
              <a:t> </a:t>
            </a:r>
            <a:r>
              <a:rPr lang="en-US" sz="1800" dirty="0">
                <a:latin typeface="Microsoft JhengHei"/>
                <a:ea typeface="新細明體"/>
                <a:cs typeface="Times New Roman"/>
              </a:rPr>
              <a:t>algorithms</a:t>
            </a:r>
            <a:r>
              <a:rPr lang="zh-TW" altLang="en-US" sz="1800" dirty="0">
                <a:latin typeface="Microsoft JhengHei"/>
                <a:ea typeface="Microsoft JhengHei"/>
                <a:cs typeface="Times New Roman"/>
              </a:rPr>
              <a:t> </a:t>
            </a:r>
            <a:r>
              <a:rPr lang="en-US" sz="1800" dirty="0">
                <a:latin typeface="Microsoft JhengHei"/>
                <a:ea typeface="新細明體"/>
                <a:cs typeface="Times New Roman"/>
              </a:rPr>
              <a:t>to</a:t>
            </a:r>
            <a:r>
              <a:rPr lang="zh-TW" altLang="en-US" sz="1800" dirty="0">
                <a:latin typeface="Microsoft JhengHei"/>
                <a:ea typeface="Microsoft JhengHei"/>
                <a:cs typeface="Times New Roman"/>
              </a:rPr>
              <a:t> </a:t>
            </a:r>
            <a:r>
              <a:rPr lang="en-US" sz="1800" dirty="0">
                <a:latin typeface="Microsoft JhengHei"/>
                <a:ea typeface="新細明體"/>
                <a:cs typeface="Times New Roman"/>
              </a:rPr>
              <a:t>analyze trading data and execute trades in extremely short time.</a:t>
            </a:r>
            <a:endParaRPr lang="en-US" sz="1800" dirty="0">
              <a:latin typeface="Microsoft JhengHei"/>
              <a:ea typeface="Microsoft JhengHei"/>
              <a:cs typeface="Calibri" panose="020F0502020204030204"/>
            </a:endParaRPr>
          </a:p>
          <a:p>
            <a:r>
              <a:rPr lang="zh-TW" sz="2400" b="1" dirty="0">
                <a:latin typeface="Microsoft JhengHei"/>
                <a:ea typeface="Microsoft JhengHei"/>
                <a:cs typeface="Calibri Light"/>
              </a:rPr>
              <a:t>Black Scholes Model</a:t>
            </a:r>
            <a:endParaRPr lang="en-US" altLang="zh-TW" sz="2400" b="1" dirty="0">
              <a:latin typeface="Microsoft JhengHei"/>
              <a:ea typeface="Microsoft JhengHei"/>
              <a:cs typeface="Calibri Light"/>
            </a:endParaRPr>
          </a:p>
          <a:p>
            <a:pPr lvl="1"/>
            <a:r>
              <a:rPr lang="en-US" altLang="zh-TW" sz="1800" dirty="0">
                <a:latin typeface="Microsoft JhengHei"/>
                <a:ea typeface="新細明體"/>
                <a:cs typeface="Calibri"/>
              </a:rPr>
              <a:t>Developed in 1973, it is still regarded as one of the best ways for pricing an options contract</a:t>
            </a:r>
          </a:p>
          <a:p>
            <a:pPr lvl="1"/>
            <a:endParaRPr lang="zh-TW" altLang="en-US" b="1" dirty="0">
              <a:latin typeface="Times New Roman"/>
              <a:ea typeface="新細明體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1168861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449C6A-EDEE-41EE-A7DE-614A0F0D8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1924" y="614817"/>
            <a:ext cx="7963834" cy="797671"/>
          </a:xfrm>
        </p:spPr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 Light"/>
              </a:rPr>
              <a:t>Development Process</a:t>
            </a:r>
            <a:endParaRPr lang="zh-TW" altLang="en-US">
              <a:latin typeface="Microsoft JhengHei"/>
              <a:ea typeface="Microsoft JhengHei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25B387-FC09-92C6-9CA7-69A46E649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8212" y="1789770"/>
            <a:ext cx="8915400" cy="37776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>
                <a:latin typeface="Microsoft JhengHei"/>
                <a:ea typeface="Microsoft JhengHei"/>
                <a:cs typeface="Calibri"/>
              </a:rPr>
              <a:t>Use Makefile</a:t>
            </a:r>
          </a:p>
          <a:p>
            <a:endParaRPr lang="zh-TW" altLang="en-US">
              <a:latin typeface="Microsoft JhengHei"/>
              <a:ea typeface="Microsoft JhengHei"/>
              <a:cs typeface="Calibri"/>
            </a:endParaRPr>
          </a:p>
          <a:p>
            <a:endParaRPr lang="zh-TW" altLang="en-US">
              <a:latin typeface="Microsoft JhengHei"/>
              <a:ea typeface="Microsoft JhengHei"/>
              <a:cs typeface="Calibri"/>
            </a:endParaRPr>
          </a:p>
          <a:p>
            <a:endParaRPr lang="zh-TW" altLang="en-US">
              <a:latin typeface="Microsoft JhengHei"/>
              <a:ea typeface="Microsoft JhengHei"/>
              <a:cs typeface="Calibri"/>
            </a:endParaRPr>
          </a:p>
          <a:p>
            <a:r>
              <a:rPr lang="zh-TW" altLang="en-US">
                <a:latin typeface="Microsoft JhengHei"/>
                <a:ea typeface="Microsoft JhengHei"/>
                <a:cs typeface="Calibri"/>
              </a:rPr>
              <a:t>Enable to generate run_summary</a:t>
            </a:r>
          </a:p>
          <a:p>
            <a:pPr lvl="1"/>
            <a:r>
              <a:rPr lang="zh-TW" altLang="en-US">
                <a:latin typeface="Microsoft JhengHei"/>
                <a:ea typeface="Microsoft JhengHei"/>
                <a:cs typeface="Calibri"/>
              </a:rPr>
              <a:t>Add the following commands to the beginning of Makefile</a:t>
            </a:r>
          </a:p>
          <a:p>
            <a:endParaRPr lang="zh-TW" altLang="en-US">
              <a:ea typeface="新細明體"/>
              <a:cs typeface="Calibri"/>
            </a:endParaRPr>
          </a:p>
        </p:txBody>
      </p:sp>
      <p:pic>
        <p:nvPicPr>
          <p:cNvPr id="4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98177FE3-3D9A-212F-0EC3-B35C6402CE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1851" y="2279961"/>
            <a:ext cx="7249510" cy="977873"/>
          </a:xfrm>
          <a:prstGeom prst="rect">
            <a:avLst/>
          </a:prstGeom>
        </p:spPr>
      </p:pic>
      <p:pic>
        <p:nvPicPr>
          <p:cNvPr id="6" name="圖片 6" descr="一張含有 文字 的圖片&#10;&#10;自動產生的描述">
            <a:extLst>
              <a:ext uri="{FF2B5EF4-FFF2-40B4-BE49-F238E27FC236}">
                <a16:creationId xmlns:a16="http://schemas.microsoft.com/office/drawing/2014/main" id="{CB20C866-36E1-490A-A624-8882E396D8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1851" y="4275229"/>
            <a:ext cx="2756339" cy="78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3832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A479EA-8C9A-1498-C87D-2866E474D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5559" y="586939"/>
            <a:ext cx="8316956" cy="862720"/>
          </a:xfrm>
        </p:spPr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 Light"/>
              </a:rPr>
              <a:t>Report</a:t>
            </a:r>
            <a:endParaRPr lang="zh-TW" altLang="en-US">
              <a:latin typeface="Microsoft JhengHei"/>
              <a:ea typeface="Microsoft JhengHei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F1DE26-DF5F-1460-BD47-F7B68A6D7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1846" y="2087136"/>
            <a:ext cx="8915400" cy="37776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z="2000" b="1">
                <a:latin typeface="Microsoft JhengHei"/>
                <a:ea typeface="Microsoft JhengHei"/>
                <a:cs typeface="Calibri"/>
              </a:rPr>
              <a:t>SW emulation report</a:t>
            </a:r>
          </a:p>
          <a:p>
            <a:endParaRPr lang="zh-TW" altLang="en-US" sz="2000" b="1">
              <a:latin typeface="Microsoft JhengHei"/>
              <a:ea typeface="Microsoft JhengHei"/>
              <a:cs typeface="Calibri"/>
            </a:endParaRPr>
          </a:p>
          <a:p>
            <a:r>
              <a:rPr lang="zh-TW" altLang="en-US" sz="2000" b="1">
                <a:latin typeface="Microsoft JhengHei"/>
                <a:ea typeface="Microsoft JhengHei"/>
                <a:cs typeface="Calibri"/>
              </a:rPr>
              <a:t>HW emulation report</a:t>
            </a:r>
          </a:p>
          <a:p>
            <a:endParaRPr lang="zh-TW" altLang="en-US" sz="2000" b="1">
              <a:latin typeface="Microsoft JhengHei"/>
              <a:ea typeface="Microsoft JhengHei"/>
              <a:cs typeface="Calibri"/>
            </a:endParaRPr>
          </a:p>
          <a:p>
            <a:r>
              <a:rPr lang="zh-TW" altLang="en-US" sz="2000" b="1">
                <a:latin typeface="Microsoft JhengHei"/>
                <a:ea typeface="Microsoft JhengHei"/>
                <a:cs typeface="Calibri"/>
              </a:rPr>
              <a:t>HW report</a:t>
            </a:r>
          </a:p>
        </p:txBody>
      </p:sp>
    </p:spTree>
    <p:extLst>
      <p:ext uri="{BB962C8B-B14F-4D97-AF65-F5344CB8AC3E}">
        <p14:creationId xmlns:p14="http://schemas.microsoft.com/office/powerpoint/2010/main" val="27323704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6E4C7F-633A-A9A1-921A-ECE00F9E8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7071" y="651988"/>
            <a:ext cx="8437761" cy="779086"/>
          </a:xfrm>
        </p:spPr>
        <p:txBody>
          <a:bodyPr/>
          <a:lstStyle/>
          <a:p>
            <a:r>
              <a:rPr lang="zh-TW">
                <a:latin typeface="Microsoft JhengHei"/>
                <a:ea typeface="Microsoft JhengHei"/>
                <a:cs typeface="+mj-lt"/>
              </a:rPr>
              <a:t>Software Emulation</a:t>
            </a:r>
            <a:endParaRPr lang="zh-TW">
              <a:latin typeface="Microsoft JhengHei"/>
              <a:ea typeface="Microsoft JhengHei"/>
            </a:endParaRPr>
          </a:p>
        </p:txBody>
      </p:sp>
      <p:pic>
        <p:nvPicPr>
          <p:cNvPr id="4" name="圖片 4" descr="一張含有 桌 的圖片&#10;&#10;自動產生的描述">
            <a:extLst>
              <a:ext uri="{FF2B5EF4-FFF2-40B4-BE49-F238E27FC236}">
                <a16:creationId xmlns:a16="http://schemas.microsoft.com/office/drawing/2014/main" id="{198F5B8C-AE88-1E08-522C-90F3C4723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7799" y="2105722"/>
            <a:ext cx="7958667" cy="3778250"/>
          </a:xfr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9B229490-ED6A-4F2E-B9B6-E07E572410D8}"/>
              </a:ext>
            </a:extLst>
          </p:cNvPr>
          <p:cNvSpPr txBox="1"/>
          <p:nvPr/>
        </p:nvSpPr>
        <p:spPr>
          <a:xfrm>
            <a:off x="8109703" y="5836680"/>
            <a:ext cx="3692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Runtime for </a:t>
            </a:r>
            <a:r>
              <a:rPr lang="en-US" altLang="zh-TW" dirty="0" err="1"/>
              <a:t>bs_kernel</a:t>
            </a:r>
            <a:r>
              <a:rPr lang="en-US" altLang="zh-TW" dirty="0"/>
              <a:t> is 1.5ms</a:t>
            </a:r>
          </a:p>
        </p:txBody>
      </p:sp>
    </p:spTree>
    <p:extLst>
      <p:ext uri="{BB962C8B-B14F-4D97-AF65-F5344CB8AC3E}">
        <p14:creationId xmlns:p14="http://schemas.microsoft.com/office/powerpoint/2010/main" val="27004470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4652E8-7737-6E50-A2A8-D9E46F599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4852" y="605525"/>
            <a:ext cx="8382005" cy="751208"/>
          </a:xfrm>
        </p:spPr>
        <p:txBody>
          <a:bodyPr/>
          <a:lstStyle/>
          <a:p>
            <a:r>
              <a:rPr lang="zh-TW">
                <a:latin typeface="Microsoft JhengHei"/>
                <a:ea typeface="Microsoft JhengHei"/>
                <a:cs typeface="+mj-lt"/>
              </a:rPr>
              <a:t>Hardware Emulation</a:t>
            </a:r>
            <a:endParaRPr lang="zh-TW">
              <a:latin typeface="Microsoft JhengHei"/>
              <a:ea typeface="Microsoft JhengHei"/>
            </a:endParaRPr>
          </a:p>
        </p:txBody>
      </p:sp>
      <p:pic>
        <p:nvPicPr>
          <p:cNvPr id="4" name="圖片 4" descr="一張含有 桌 的圖片&#10;&#10;自動產生的描述">
            <a:extLst>
              <a:ext uri="{FF2B5EF4-FFF2-40B4-BE49-F238E27FC236}">
                <a16:creationId xmlns:a16="http://schemas.microsoft.com/office/drawing/2014/main" id="{E13842CA-092D-83D6-18DE-CCF83AE72C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0179" y="2170771"/>
            <a:ext cx="8376321" cy="3889762"/>
          </a:xfr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AB221F06-189C-4A3D-B67C-2739C2C845C6}"/>
              </a:ext>
            </a:extLst>
          </p:cNvPr>
          <p:cNvSpPr txBox="1"/>
          <p:nvPr/>
        </p:nvSpPr>
        <p:spPr>
          <a:xfrm>
            <a:off x="7301628" y="994695"/>
            <a:ext cx="42559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Runtime for </a:t>
            </a:r>
            <a:r>
              <a:rPr lang="en-US" altLang="zh-TW" dirty="0" err="1"/>
              <a:t>bs_kernel</a:t>
            </a:r>
            <a:r>
              <a:rPr lang="en-US" altLang="zh-TW" dirty="0"/>
              <a:t> is 45s. Since the </a:t>
            </a:r>
            <a:r>
              <a:rPr lang="en-US" altLang="zh-TW" dirty="0" err="1"/>
              <a:t>bs_kernel</a:t>
            </a:r>
            <a:r>
              <a:rPr lang="en-US" altLang="zh-TW" dirty="0"/>
              <a:t> is transfer to RTL model to run Hardware Emu. </a:t>
            </a:r>
          </a:p>
        </p:txBody>
      </p:sp>
    </p:spTree>
    <p:extLst>
      <p:ext uri="{BB962C8B-B14F-4D97-AF65-F5344CB8AC3E}">
        <p14:creationId xmlns:p14="http://schemas.microsoft.com/office/powerpoint/2010/main" val="11139067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6FC99C-0105-0290-A266-EEE580582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8486" y="624110"/>
            <a:ext cx="7908078" cy="723330"/>
          </a:xfrm>
        </p:spPr>
        <p:txBody>
          <a:bodyPr/>
          <a:lstStyle/>
          <a:p>
            <a:r>
              <a:rPr lang="zh-TW">
                <a:latin typeface="Microsoft JhengHei"/>
                <a:ea typeface="Microsoft JhengHei"/>
                <a:cs typeface="+mj-lt"/>
              </a:rPr>
              <a:t>Hardware</a:t>
            </a:r>
            <a:endParaRPr lang="zh-TW">
              <a:latin typeface="Microsoft JhengHei"/>
              <a:ea typeface="Microsoft JhengHei"/>
            </a:endParaRPr>
          </a:p>
        </p:txBody>
      </p:sp>
      <p:pic>
        <p:nvPicPr>
          <p:cNvPr id="4" name="圖片 4" descr="一張含有 桌 的圖片&#10;&#10;自動產生的描述">
            <a:extLst>
              <a:ext uri="{FF2B5EF4-FFF2-40B4-BE49-F238E27FC236}">
                <a16:creationId xmlns:a16="http://schemas.microsoft.com/office/drawing/2014/main" id="{78EF8144-6AC4-2895-1520-5145AEA920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0763" y="2124307"/>
            <a:ext cx="8085666" cy="3778250"/>
          </a:xfr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93F9B0C9-CF32-41C4-A470-171541B59FFF}"/>
              </a:ext>
            </a:extLst>
          </p:cNvPr>
          <p:cNvSpPr txBox="1"/>
          <p:nvPr/>
        </p:nvSpPr>
        <p:spPr>
          <a:xfrm>
            <a:off x="7429219" y="1366541"/>
            <a:ext cx="3692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Most of time is spent on getting device.</a:t>
            </a:r>
          </a:p>
        </p:txBody>
      </p:sp>
    </p:spTree>
    <p:extLst>
      <p:ext uri="{BB962C8B-B14F-4D97-AF65-F5344CB8AC3E}">
        <p14:creationId xmlns:p14="http://schemas.microsoft.com/office/powerpoint/2010/main" val="39728665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4834C1-5A1C-D394-7A18-5BE494F08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9193" y="586939"/>
            <a:ext cx="8344834" cy="899890"/>
          </a:xfrm>
        </p:spPr>
        <p:txBody>
          <a:bodyPr/>
          <a:lstStyle/>
          <a:p>
            <a:r>
              <a:rPr lang="zh-TW">
                <a:latin typeface="Microsoft JhengHei"/>
                <a:ea typeface="Microsoft JhengHei"/>
                <a:cs typeface="+mj-lt"/>
              </a:rPr>
              <a:t>Hardware</a:t>
            </a:r>
            <a:r>
              <a:rPr lang="zh-TW" altLang="en-US">
                <a:latin typeface="Microsoft JhengHei"/>
                <a:ea typeface="Microsoft JhengHei"/>
                <a:cs typeface="+mj-lt"/>
              </a:rPr>
              <a:t> </a:t>
            </a:r>
            <a:r>
              <a:rPr lang="zh-TW">
                <a:latin typeface="Microsoft JhengHei"/>
                <a:ea typeface="Microsoft JhengHei"/>
                <a:cs typeface="+mj-lt"/>
              </a:rPr>
              <a:t>Program with Binary</a:t>
            </a:r>
            <a:endParaRPr lang="zh-TW">
              <a:latin typeface="Microsoft JhengHei"/>
              <a:ea typeface="Microsoft JhengHei"/>
            </a:endParaRPr>
          </a:p>
        </p:txBody>
      </p:sp>
      <p:pic>
        <p:nvPicPr>
          <p:cNvPr id="4" name="圖片 4" descr="一張含有 桌 的圖片&#10;&#10;自動產生的描述">
            <a:extLst>
              <a:ext uri="{FF2B5EF4-FFF2-40B4-BE49-F238E27FC236}">
                <a16:creationId xmlns:a16="http://schemas.microsoft.com/office/drawing/2014/main" id="{5EFAFF16-848B-FFF3-7372-B2DA956427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3793" y="2152185"/>
            <a:ext cx="7895166" cy="3778250"/>
          </a:xfr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93975BDB-4707-4AF6-85B3-6CC67B761C51}"/>
              </a:ext>
            </a:extLst>
          </p:cNvPr>
          <p:cNvSpPr txBox="1"/>
          <p:nvPr/>
        </p:nvSpPr>
        <p:spPr>
          <a:xfrm>
            <a:off x="7588707" y="1782853"/>
            <a:ext cx="3692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The Host loads binary to U50</a:t>
            </a:r>
          </a:p>
        </p:txBody>
      </p:sp>
    </p:spTree>
    <p:extLst>
      <p:ext uri="{BB962C8B-B14F-4D97-AF65-F5344CB8AC3E}">
        <p14:creationId xmlns:p14="http://schemas.microsoft.com/office/powerpoint/2010/main" val="3669819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5A91C4-E7DB-EA97-5785-7A7EFB403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8486" y="577646"/>
            <a:ext cx="8753712" cy="844134"/>
          </a:xfrm>
        </p:spPr>
        <p:txBody>
          <a:bodyPr/>
          <a:lstStyle/>
          <a:p>
            <a:r>
              <a:rPr lang="zh-TW">
                <a:latin typeface="Microsoft JhengHei"/>
                <a:ea typeface="Microsoft JhengHei"/>
                <a:cs typeface="+mj-lt"/>
              </a:rPr>
              <a:t>Hardware MigraMemoryObject</a:t>
            </a:r>
            <a:endParaRPr lang="zh-TW">
              <a:latin typeface="Microsoft JhengHei"/>
              <a:ea typeface="Microsoft JhengHei"/>
            </a:endParaRPr>
          </a:p>
        </p:txBody>
      </p:sp>
      <p:pic>
        <p:nvPicPr>
          <p:cNvPr id="4" name="圖片 4" descr="一張含有 桌 的圖片&#10;&#10;自動產生的描述">
            <a:extLst>
              <a:ext uri="{FF2B5EF4-FFF2-40B4-BE49-F238E27FC236}">
                <a16:creationId xmlns:a16="http://schemas.microsoft.com/office/drawing/2014/main" id="{54B6F940-0F90-8B66-4FFF-4847D11FFC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7923" y="2161478"/>
            <a:ext cx="7979833" cy="3778250"/>
          </a:xfr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0228D90-6F33-4D77-88D0-A1E3BA0F694F}"/>
              </a:ext>
            </a:extLst>
          </p:cNvPr>
          <p:cNvSpPr txBox="1"/>
          <p:nvPr/>
        </p:nvSpPr>
        <p:spPr>
          <a:xfrm>
            <a:off x="7365424" y="1606964"/>
            <a:ext cx="4085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The host migrates memory object.</a:t>
            </a:r>
          </a:p>
        </p:txBody>
      </p:sp>
    </p:spTree>
    <p:extLst>
      <p:ext uri="{BB962C8B-B14F-4D97-AF65-F5344CB8AC3E}">
        <p14:creationId xmlns:p14="http://schemas.microsoft.com/office/powerpoint/2010/main" val="20560672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1BD01F-FF24-4A49-E138-F94D42D67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7779" y="633403"/>
            <a:ext cx="8614322" cy="927769"/>
          </a:xfrm>
        </p:spPr>
        <p:txBody>
          <a:bodyPr/>
          <a:lstStyle/>
          <a:p>
            <a:r>
              <a:rPr lang="zh-TW">
                <a:latin typeface="Microsoft JhengHei"/>
                <a:ea typeface="Microsoft JhengHei"/>
                <a:cs typeface="+mj-lt"/>
              </a:rPr>
              <a:t>Hardware</a:t>
            </a:r>
            <a:r>
              <a:rPr lang="zh-TW" altLang="en-US">
                <a:latin typeface="Microsoft JhengHei"/>
                <a:ea typeface="Microsoft JhengHei"/>
                <a:cs typeface="+mj-lt"/>
              </a:rPr>
              <a:t> </a:t>
            </a:r>
            <a:r>
              <a:rPr lang="zh-TW">
                <a:latin typeface="Microsoft JhengHei"/>
                <a:ea typeface="Microsoft JhengHei"/>
                <a:cs typeface="+mj-lt"/>
              </a:rPr>
              <a:t>BSKernel</a:t>
            </a:r>
            <a:endParaRPr lang="zh-TW">
              <a:latin typeface="Microsoft JhengHei"/>
              <a:ea typeface="Microsoft JhengHei"/>
            </a:endParaRPr>
          </a:p>
        </p:txBody>
      </p:sp>
      <p:pic>
        <p:nvPicPr>
          <p:cNvPr id="4" name="圖片 4" descr="一張含有 桌 的圖片&#10;&#10;自動產生的描述">
            <a:extLst>
              <a:ext uri="{FF2B5EF4-FFF2-40B4-BE49-F238E27FC236}">
                <a16:creationId xmlns:a16="http://schemas.microsoft.com/office/drawing/2014/main" id="{2C4E62EE-5FE1-1F59-F0DF-BA16A4D15F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7215" y="2226527"/>
            <a:ext cx="7979833" cy="3778250"/>
          </a:xfrm>
        </p:spPr>
      </p:pic>
      <p:pic>
        <p:nvPicPr>
          <p:cNvPr id="6" name="圖片 6">
            <a:extLst>
              <a:ext uri="{FF2B5EF4-FFF2-40B4-BE49-F238E27FC236}">
                <a16:creationId xmlns:a16="http://schemas.microsoft.com/office/drawing/2014/main" id="{FCE5EA9F-1A7C-2EC9-83F0-F27EF5E36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7297" y="4004829"/>
            <a:ext cx="2743200" cy="346065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11F3EA3B-C6D3-4711-944C-B68786726305}"/>
              </a:ext>
            </a:extLst>
          </p:cNvPr>
          <p:cNvSpPr txBox="1"/>
          <p:nvPr/>
        </p:nvSpPr>
        <p:spPr>
          <a:xfrm>
            <a:off x="5688418" y="1709183"/>
            <a:ext cx="6305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The real runtime on hardware for </a:t>
            </a:r>
            <a:r>
              <a:rPr lang="en-US" altLang="zh-TW" dirty="0" err="1"/>
              <a:t>bs_kernel</a:t>
            </a:r>
            <a:r>
              <a:rPr lang="en-US" altLang="zh-TW" dirty="0"/>
              <a:t> is 362.5us.</a:t>
            </a:r>
          </a:p>
        </p:txBody>
      </p:sp>
    </p:spTree>
    <p:extLst>
      <p:ext uri="{BB962C8B-B14F-4D97-AF65-F5344CB8AC3E}">
        <p14:creationId xmlns:p14="http://schemas.microsoft.com/office/powerpoint/2010/main" val="2539007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69CDDD-B655-B861-8410-900114CBE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7071" y="568354"/>
            <a:ext cx="8707248" cy="751208"/>
          </a:xfrm>
        </p:spPr>
        <p:txBody>
          <a:bodyPr/>
          <a:lstStyle/>
          <a:p>
            <a:r>
              <a:rPr lang="zh-TW">
                <a:latin typeface="Microsoft JhengHei"/>
                <a:ea typeface="Microsoft JhengHei"/>
                <a:cs typeface="+mj-lt"/>
              </a:rPr>
              <a:t>Hardware ParallelWrite</a:t>
            </a:r>
          </a:p>
        </p:txBody>
      </p:sp>
      <p:pic>
        <p:nvPicPr>
          <p:cNvPr id="4" name="圖片 4" descr="一張含有 桌 的圖片&#10;&#10;自動產生的描述">
            <a:extLst>
              <a:ext uri="{FF2B5EF4-FFF2-40B4-BE49-F238E27FC236}">
                <a16:creationId xmlns:a16="http://schemas.microsoft.com/office/drawing/2014/main" id="{259AA8A8-8621-8611-B5A6-F63239BFD2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4959" y="2087136"/>
            <a:ext cx="7852833" cy="3778250"/>
          </a:xfr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3CA86C8-8F3F-40CD-8191-4AE113A6FEDC}"/>
              </a:ext>
            </a:extLst>
          </p:cNvPr>
          <p:cNvSpPr txBox="1"/>
          <p:nvPr/>
        </p:nvSpPr>
        <p:spPr>
          <a:xfrm>
            <a:off x="5103627" y="1602858"/>
            <a:ext cx="7088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The real runtime for host to write all input to memory is 166us.</a:t>
            </a:r>
          </a:p>
        </p:txBody>
      </p:sp>
    </p:spTree>
    <p:extLst>
      <p:ext uri="{BB962C8B-B14F-4D97-AF65-F5344CB8AC3E}">
        <p14:creationId xmlns:p14="http://schemas.microsoft.com/office/powerpoint/2010/main" val="33581996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09A16D-8F19-F0AC-FD10-17BA95F0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9193" y="651988"/>
            <a:ext cx="8855931" cy="741915"/>
          </a:xfrm>
        </p:spPr>
        <p:txBody>
          <a:bodyPr/>
          <a:lstStyle/>
          <a:p>
            <a:r>
              <a:rPr lang="zh-TW">
                <a:latin typeface="Microsoft JhengHei"/>
                <a:ea typeface="Microsoft JhengHei"/>
                <a:cs typeface="+mj-lt"/>
              </a:rPr>
              <a:t>Hardware</a:t>
            </a:r>
            <a:r>
              <a:rPr lang="zh-TW" altLang="en-US">
                <a:latin typeface="Microsoft JhengHei"/>
                <a:ea typeface="Microsoft JhengHei"/>
                <a:cs typeface="+mj-lt"/>
              </a:rPr>
              <a:t> </a:t>
            </a:r>
            <a:r>
              <a:rPr lang="zh-TW">
                <a:latin typeface="Microsoft JhengHei"/>
                <a:ea typeface="Microsoft JhengHei"/>
                <a:cs typeface="+mj-lt"/>
              </a:rPr>
              <a:t>ParallelRead</a:t>
            </a:r>
            <a:endParaRPr lang="zh-TW">
              <a:latin typeface="Microsoft JhengHei"/>
              <a:ea typeface="Microsoft JhengHei"/>
            </a:endParaRPr>
          </a:p>
        </p:txBody>
      </p:sp>
      <p:pic>
        <p:nvPicPr>
          <p:cNvPr id="4" name="圖片 4">
            <a:extLst>
              <a:ext uri="{FF2B5EF4-FFF2-40B4-BE49-F238E27FC236}">
                <a16:creationId xmlns:a16="http://schemas.microsoft.com/office/drawing/2014/main" id="{9AAA682D-DF4D-EE5E-7516-254A3C7B14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4629" y="2217234"/>
            <a:ext cx="7969250" cy="3778250"/>
          </a:xfr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1D0234E5-62DB-44BE-8BD1-B487C60CB4C0}"/>
              </a:ext>
            </a:extLst>
          </p:cNvPr>
          <p:cNvSpPr txBox="1"/>
          <p:nvPr/>
        </p:nvSpPr>
        <p:spPr>
          <a:xfrm>
            <a:off x="4284920" y="1722474"/>
            <a:ext cx="7729871" cy="377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The real runtime for host to read all output from memory is 172.4us.</a:t>
            </a:r>
          </a:p>
        </p:txBody>
      </p:sp>
    </p:spTree>
    <p:extLst>
      <p:ext uri="{BB962C8B-B14F-4D97-AF65-F5344CB8AC3E}">
        <p14:creationId xmlns:p14="http://schemas.microsoft.com/office/powerpoint/2010/main" val="2974281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94AE28-6ECB-626E-0B51-69B1B045F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0608" y="651989"/>
            <a:ext cx="8874517" cy="676866"/>
          </a:xfrm>
        </p:spPr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Times New Roman"/>
              </a:rPr>
              <a:t>Black Scholes Model equation</a:t>
            </a:r>
            <a:endParaRPr lang="zh-TW" altLang="en-US">
              <a:latin typeface="Microsoft JhengHei"/>
              <a:ea typeface="Microsoft JhengHei"/>
              <a:cs typeface="Calibri Light" panose="020F0302020204030204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849488C-1FB3-873D-8431-42F491F5B7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7866" y="3428970"/>
            <a:ext cx="5237702" cy="3195114"/>
          </a:xfrm>
        </p:spPr>
        <p:txBody>
          <a:bodyPr vert="horz" lIns="91440" tIns="45720" rIns="91440" bIns="45720" rtlCol="0" anchor="t">
            <a:noAutofit/>
          </a:bodyPr>
          <a:lstStyle/>
          <a:p>
            <a:endParaRPr lang="zh-TW" altLang="en-US" dirty="0"/>
          </a:p>
          <a:p>
            <a:r>
              <a:rPr lang="zh-TW" sz="1400" dirty="0">
                <a:latin typeface="Microsoft JhengHei"/>
                <a:ea typeface="Microsoft JhengHei"/>
                <a:cs typeface="+mn-lt"/>
              </a:rPr>
              <a:t>Where</a:t>
            </a:r>
            <a:r>
              <a:rPr lang="zh-TW" altLang="en-US" sz="1400" dirty="0">
                <a:latin typeface="Microsoft JhengHei"/>
                <a:ea typeface="Microsoft JhengHei"/>
                <a:cs typeface="+mn-lt"/>
              </a:rPr>
              <a:t> </a:t>
            </a:r>
            <a:endParaRPr lang="zh-TW" altLang="en-US" sz="1400" dirty="0">
              <a:latin typeface="Microsoft JhengHei"/>
              <a:ea typeface="Microsoft JhengHei"/>
              <a:cs typeface="Calibri"/>
            </a:endParaRPr>
          </a:p>
          <a:p>
            <a:r>
              <a:rPr lang="zh-TW" sz="1400" dirty="0">
                <a:latin typeface="Microsoft JhengHei"/>
                <a:ea typeface="Microsoft JhengHei"/>
                <a:cs typeface="+mn-lt"/>
              </a:rPr>
              <a:t>C: the theoretical price of call option</a:t>
            </a:r>
            <a:endParaRPr lang="zh-TW" sz="1400" dirty="0">
              <a:latin typeface="Microsoft JhengHei"/>
              <a:ea typeface="Microsoft JhengHei"/>
              <a:cs typeface="Times New Roman"/>
            </a:endParaRPr>
          </a:p>
          <a:p>
            <a:r>
              <a:rPr lang="zh-TW" sz="1400" dirty="0">
                <a:latin typeface="Microsoft JhengHei"/>
                <a:ea typeface="Microsoft JhengHei"/>
                <a:cs typeface="+mn-lt"/>
              </a:rPr>
              <a:t>S: the stock price</a:t>
            </a:r>
            <a:endParaRPr lang="zh-TW" sz="1400" dirty="0">
              <a:latin typeface="Microsoft JhengHei"/>
              <a:ea typeface="Microsoft JhengHei"/>
              <a:cs typeface="Times New Roman"/>
            </a:endParaRPr>
          </a:p>
          <a:p>
            <a:r>
              <a:rPr lang="zh-TW" sz="1400" dirty="0">
                <a:latin typeface="Microsoft JhengHei"/>
                <a:ea typeface="Microsoft JhengHei"/>
                <a:cs typeface="+mn-lt"/>
              </a:rPr>
              <a:t>N(): the cumulative normal distribution</a:t>
            </a:r>
            <a:endParaRPr lang="zh-TW" sz="1400" dirty="0">
              <a:latin typeface="Microsoft JhengHei"/>
              <a:ea typeface="Microsoft JhengHei"/>
              <a:cs typeface="Times New Roman"/>
            </a:endParaRPr>
          </a:p>
          <a:p>
            <a:r>
              <a:rPr lang="zh-TW" sz="1400" dirty="0">
                <a:latin typeface="Microsoft JhengHei"/>
                <a:ea typeface="Microsoft JhengHei"/>
                <a:cs typeface="+mn-lt"/>
              </a:rPr>
              <a:t>r: the risk-free rate</a:t>
            </a:r>
            <a:endParaRPr lang="zh-TW" sz="1400" dirty="0">
              <a:latin typeface="Microsoft JhengHei"/>
              <a:ea typeface="Microsoft JhengHei"/>
              <a:cs typeface="Times New Roman"/>
            </a:endParaRPr>
          </a:p>
          <a:p>
            <a:r>
              <a:rPr lang="zh-TW" sz="1400" dirty="0">
                <a:latin typeface="Microsoft JhengHei"/>
                <a:ea typeface="Microsoft JhengHei"/>
                <a:cs typeface="+mn-lt"/>
              </a:rPr>
              <a:t>T: the time to expiration</a:t>
            </a:r>
            <a:endParaRPr lang="zh-TW" sz="1400" dirty="0">
              <a:latin typeface="Microsoft JhengHei"/>
              <a:ea typeface="Microsoft JhengHei"/>
              <a:cs typeface="Times New Roman"/>
            </a:endParaRPr>
          </a:p>
          <a:p>
            <a:r>
              <a:rPr lang="zh-TW" sz="1400" dirty="0">
                <a:latin typeface="Microsoft JhengHei"/>
                <a:ea typeface="Microsoft JhengHei"/>
                <a:cs typeface="+mn-lt"/>
              </a:rPr>
              <a:t>K: the strike price</a:t>
            </a:r>
            <a:endParaRPr lang="zh-TW" sz="1400" dirty="0">
              <a:latin typeface="Microsoft JhengHei"/>
              <a:ea typeface="Microsoft JhengHei"/>
              <a:cs typeface="Times New Roman"/>
            </a:endParaRPr>
          </a:p>
          <a:p>
            <a:r>
              <a:rPr lang="zh-TW" sz="1400" dirty="0">
                <a:latin typeface="Microsoft JhengHei"/>
                <a:ea typeface="Microsoft JhengHei"/>
                <a:cs typeface="+mn-lt"/>
              </a:rPr>
              <a:t>σ: volatility</a:t>
            </a:r>
            <a:endParaRPr lang="zh-TW" sz="1400" dirty="0">
              <a:latin typeface="Microsoft JhengHei"/>
              <a:ea typeface="Microsoft JhengHei"/>
              <a:cs typeface="Times New Roman"/>
            </a:endParaRPr>
          </a:p>
          <a:p>
            <a:endParaRPr lang="zh-TW" altLang="en-US" dirty="0">
              <a:ea typeface="新細明體"/>
              <a:cs typeface="Calibri"/>
            </a:endParaRPr>
          </a:p>
        </p:txBody>
      </p:sp>
      <p:pic>
        <p:nvPicPr>
          <p:cNvPr id="6" name="圖片 6" descr="一張含有 文字 的圖片&#10;&#10;自動產生的描述">
            <a:extLst>
              <a:ext uri="{FF2B5EF4-FFF2-40B4-BE49-F238E27FC236}">
                <a16:creationId xmlns:a16="http://schemas.microsoft.com/office/drawing/2014/main" id="{4C82B191-DF81-E706-83CD-7FF291E23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5060" y="1795719"/>
            <a:ext cx="6080702" cy="796671"/>
          </a:xfrm>
          <a:prstGeom prst="rect">
            <a:avLst/>
          </a:prstGeom>
        </p:spPr>
      </p:pic>
      <p:pic>
        <p:nvPicPr>
          <p:cNvPr id="7" name="圖片 7" descr="一張含有 桌 的圖片&#10;&#10;自動產生的描述">
            <a:extLst>
              <a:ext uri="{FF2B5EF4-FFF2-40B4-BE49-F238E27FC236}">
                <a16:creationId xmlns:a16="http://schemas.microsoft.com/office/drawing/2014/main" id="{12D4A539-FF3C-F7A6-A06D-C7B34A8A16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370" y="2619439"/>
            <a:ext cx="4652681" cy="1181921"/>
          </a:xfrm>
          <a:prstGeom prst="rect">
            <a:avLst/>
          </a:prstGeom>
        </p:spPr>
      </p:pic>
      <p:pic>
        <p:nvPicPr>
          <p:cNvPr id="8" name="圖片 8" descr="一張含有 桌 的圖片&#10;&#10;自動產生的描述">
            <a:extLst>
              <a:ext uri="{FF2B5EF4-FFF2-40B4-BE49-F238E27FC236}">
                <a16:creationId xmlns:a16="http://schemas.microsoft.com/office/drawing/2014/main" id="{0C8E7F2B-8548-037F-B0AE-5B67934017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4947" y="3783046"/>
            <a:ext cx="4370398" cy="1171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5778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126306-6F6E-46DD-83EB-022BE2250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Suggestion of Improvement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8E64B13-B18C-4D7B-895E-AC78284EA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The current implementation:</a:t>
            </a:r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We can change the prepared data type as stream and send to </a:t>
            </a:r>
            <a:r>
              <a:rPr lang="en-US" altLang="zh-TW" dirty="0" err="1"/>
              <a:t>bs_kernel_wrapper</a:t>
            </a:r>
            <a:r>
              <a:rPr lang="en-US" altLang="zh-TW" dirty="0"/>
              <a:t>. We can further decrease the timing by adjust the data type.</a:t>
            </a:r>
            <a:endParaRPr lang="zh-TW" altLang="en-US" dirty="0"/>
          </a:p>
        </p:txBody>
      </p:sp>
      <p:graphicFrame>
        <p:nvGraphicFramePr>
          <p:cNvPr id="10" name="內容版面配置區 8">
            <a:extLst>
              <a:ext uri="{FF2B5EF4-FFF2-40B4-BE49-F238E27FC236}">
                <a16:creationId xmlns:a16="http://schemas.microsoft.com/office/drawing/2014/main" id="{3BD629C6-79B3-4BB1-9E15-681E92F177C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663201"/>
              </p:ext>
            </p:extLst>
          </p:nvPr>
        </p:nvGraphicFramePr>
        <p:xfrm>
          <a:off x="2218549" y="1982972"/>
          <a:ext cx="9477375" cy="22621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1" name="內容版面配置區 8">
            <a:extLst>
              <a:ext uri="{FF2B5EF4-FFF2-40B4-BE49-F238E27FC236}">
                <a16:creationId xmlns:a16="http://schemas.microsoft.com/office/drawing/2014/main" id="{5BE86CC8-3A94-4F54-A28C-4BDD33DAD1E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46526442"/>
              </p:ext>
            </p:extLst>
          </p:nvPr>
        </p:nvGraphicFramePr>
        <p:xfrm>
          <a:off x="2409860" y="4933507"/>
          <a:ext cx="9286064" cy="1669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3815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F5D005-B0FD-382F-81E9-6BB65B4CF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0608" y="651988"/>
            <a:ext cx="8642200" cy="760500"/>
          </a:xfrm>
        </p:spPr>
        <p:txBody>
          <a:bodyPr/>
          <a:lstStyle/>
          <a:p>
            <a:r>
              <a:rPr lang="zh-TW">
                <a:latin typeface="Microsoft JhengHei"/>
                <a:ea typeface="Microsoft JhengHei"/>
                <a:cs typeface="+mj-lt"/>
              </a:rPr>
              <a:t>Black Scholes Model</a:t>
            </a:r>
            <a:endParaRPr lang="zh-TW">
              <a:latin typeface="Microsoft JhengHei"/>
              <a:ea typeface="Microsoft JhengHei"/>
              <a:cs typeface="Calibri Light" panose="020F0302020204030204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9229FF0-427C-6028-834E-3E0714F58D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6895" y="2161478"/>
            <a:ext cx="9138424" cy="388913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sz="2400" b="1">
                <a:latin typeface="Microsoft JhengHei"/>
                <a:ea typeface="Microsoft JhengHei"/>
                <a:cs typeface="+mn-lt"/>
              </a:rPr>
              <a:t>Assumption</a:t>
            </a:r>
            <a:endParaRPr lang="zh-TW" sz="2400" b="1">
              <a:latin typeface="Microsoft JhengHei"/>
              <a:ea typeface="Microsoft JhengHei"/>
              <a:cs typeface="Calibri" panose="020F0502020204030204"/>
            </a:endParaRPr>
          </a:p>
          <a:p>
            <a:pPr marL="0" indent="0">
              <a:buNone/>
            </a:pPr>
            <a:r>
              <a:rPr lang="zh-TW">
                <a:latin typeface="Microsoft JhengHei"/>
                <a:ea typeface="Microsoft JhengHei"/>
                <a:cs typeface="+mn-lt"/>
              </a:rPr>
              <a:t>* Riskless rate: The rate of return on the riskless asset is constant and thus</a:t>
            </a:r>
            <a:r>
              <a:rPr lang="zh-TW" altLang="en-US">
                <a:latin typeface="Microsoft JhengHei"/>
                <a:ea typeface="Microsoft JhengHei"/>
                <a:cs typeface="+mn-lt"/>
              </a:rPr>
              <a:t> </a:t>
            </a:r>
            <a:r>
              <a:rPr lang="zh-TW">
                <a:latin typeface="Microsoft JhengHei"/>
                <a:ea typeface="Microsoft JhengHei"/>
                <a:cs typeface="+mn-lt"/>
              </a:rPr>
              <a:t>called the risk-free interest rate.</a:t>
            </a:r>
            <a:endParaRPr lang="zh-TW">
              <a:latin typeface="Microsoft JhengHei"/>
              <a:ea typeface="Microsoft JhengHei"/>
              <a:cs typeface="Calibri" panose="020F0502020204030204"/>
            </a:endParaRPr>
          </a:p>
          <a:p>
            <a:pPr marL="0" indent="0">
              <a:buNone/>
            </a:pPr>
            <a:r>
              <a:rPr lang="zh-TW">
                <a:latin typeface="Microsoft JhengHei"/>
                <a:ea typeface="Microsoft JhengHei"/>
                <a:cs typeface="+mn-lt"/>
              </a:rPr>
              <a:t>* The stock price follows a random walk in continuous time with a variance rate proportional to the square of the stock price</a:t>
            </a:r>
            <a:endParaRPr lang="zh-TW">
              <a:latin typeface="Microsoft JhengHei"/>
              <a:ea typeface="Microsoft JhengHei"/>
              <a:cs typeface="Calibri" panose="020F0502020204030204"/>
            </a:endParaRPr>
          </a:p>
          <a:p>
            <a:pPr marL="0" indent="0">
              <a:buNone/>
            </a:pPr>
            <a:r>
              <a:rPr lang="zh-TW">
                <a:latin typeface="Microsoft JhengHei"/>
                <a:ea typeface="Microsoft JhengHei"/>
                <a:cs typeface="+mn-lt"/>
              </a:rPr>
              <a:t>* The stock does not pay a dividend (股利)</a:t>
            </a:r>
            <a:endParaRPr lang="zh-TW">
              <a:latin typeface="Microsoft JhengHei"/>
              <a:ea typeface="Microsoft JhengHei"/>
              <a:cs typeface="Calibri" panose="020F0502020204030204"/>
            </a:endParaRPr>
          </a:p>
          <a:p>
            <a:pPr marL="0" indent="0">
              <a:buNone/>
            </a:pPr>
            <a:r>
              <a:rPr lang="zh-TW">
                <a:latin typeface="Microsoft JhengHei"/>
                <a:ea typeface="Microsoft JhengHei"/>
                <a:cs typeface="+mn-lt"/>
              </a:rPr>
              <a:t>* Ability to buy and sell any amount, even fractional, of the stock</a:t>
            </a:r>
            <a:endParaRPr lang="zh-TW">
              <a:latin typeface="Microsoft JhengHei"/>
              <a:ea typeface="Microsoft JhengHei"/>
              <a:cs typeface="Calibri" panose="020F0502020204030204"/>
            </a:endParaRPr>
          </a:p>
          <a:p>
            <a:pPr marL="0" indent="0">
              <a:buNone/>
            </a:pPr>
            <a:r>
              <a:rPr lang="zh-TW">
                <a:latin typeface="Microsoft JhengHei"/>
                <a:ea typeface="Microsoft JhengHei"/>
                <a:cs typeface="+mn-lt"/>
              </a:rPr>
              <a:t>* Ability to borrow and lend any amount, even fractional, of cash at the riskless rate.</a:t>
            </a:r>
            <a:endParaRPr lang="zh-TW">
              <a:latin typeface="Microsoft JhengHei"/>
              <a:ea typeface="Microsoft JhengHei"/>
              <a:cs typeface="Calibri" panose="020F0502020204030204"/>
            </a:endParaRPr>
          </a:p>
          <a:p>
            <a:pPr marL="0" indent="0">
              <a:buNone/>
            </a:pPr>
            <a:r>
              <a:rPr lang="zh-TW">
                <a:latin typeface="Microsoft JhengHei"/>
                <a:ea typeface="Microsoft JhengHei"/>
                <a:cs typeface="+mn-lt"/>
              </a:rPr>
              <a:t>* There are no transaction costs in buying or selling the stock or the option.</a:t>
            </a:r>
            <a:endParaRPr lang="zh-TW">
              <a:latin typeface="Microsoft JhengHei"/>
              <a:ea typeface="Microsoft JhengHei"/>
              <a:cs typeface="Calibri" panose="020F0502020204030204"/>
            </a:endParaRPr>
          </a:p>
          <a:p>
            <a:endParaRPr lang="zh-TW" altLang="en-US">
              <a:ea typeface="新細明體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5566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433D80-0F10-F7CB-E5DC-8A83F61DF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901" y="614817"/>
            <a:ext cx="7880200" cy="797671"/>
          </a:xfrm>
        </p:spPr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 Light"/>
              </a:rPr>
              <a:t>System Diagram</a:t>
            </a:r>
            <a:endParaRPr lang="zh-TW">
              <a:latin typeface="Microsoft JhengHei"/>
              <a:ea typeface="Microsoft JhengHei"/>
            </a:endParaRPr>
          </a:p>
        </p:txBody>
      </p:sp>
      <p:pic>
        <p:nvPicPr>
          <p:cNvPr id="29" name="內容版面配置區 28">
            <a:extLst>
              <a:ext uri="{FF2B5EF4-FFF2-40B4-BE49-F238E27FC236}">
                <a16:creationId xmlns:a16="http://schemas.microsoft.com/office/drawing/2014/main" id="{77E0AF4A-6153-4422-81CC-07F7FEB636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1734" y="2133600"/>
            <a:ext cx="8050358" cy="377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464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F77C0D-B1EC-721A-2DB7-35783883B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6974" y="586940"/>
            <a:ext cx="7787273" cy="872012"/>
          </a:xfrm>
        </p:spPr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 Light"/>
              </a:rPr>
              <a:t>L3 Main</a:t>
            </a:r>
            <a:endParaRPr lang="zh-TW" altLang="en-US">
              <a:latin typeface="Microsoft JhengHei"/>
              <a:ea typeface="Microsoft JhengHei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16CF5E7-F56E-888C-2CB1-21087C42F9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3261" y="1576039"/>
            <a:ext cx="8915400" cy="37776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>
                <a:latin typeface="Microsoft JhengHei"/>
                <a:ea typeface="Microsoft JhengHei"/>
                <a:cs typeface="Calibri"/>
              </a:rPr>
              <a:t>Pick device</a:t>
            </a:r>
          </a:p>
          <a:p>
            <a:endParaRPr lang="zh-TW" altLang="en-US">
              <a:ea typeface="新細明體"/>
              <a:cs typeface="Calibri"/>
            </a:endParaRPr>
          </a:p>
          <a:p>
            <a:endParaRPr lang="zh-TW" altLang="en-US">
              <a:ea typeface="新細明體"/>
              <a:cs typeface="Calibri"/>
            </a:endParaRPr>
          </a:p>
          <a:p>
            <a:endParaRPr lang="zh-TW" altLang="en-US">
              <a:ea typeface="新細明體"/>
              <a:cs typeface="Calibri"/>
            </a:endParaRPr>
          </a:p>
          <a:p>
            <a:endParaRPr lang="zh-TW" altLang="en-US">
              <a:ea typeface="新細明體"/>
              <a:cs typeface="Calibri"/>
            </a:endParaRPr>
          </a:p>
          <a:p>
            <a:r>
              <a:rPr lang="zh-TW" altLang="en-US">
                <a:latin typeface="Microsoft JhengHei"/>
                <a:ea typeface="Microsoft JhengHei"/>
                <a:cs typeface="Calibri"/>
              </a:rPr>
              <a:t>Prepare test data</a:t>
            </a:r>
          </a:p>
        </p:txBody>
      </p:sp>
      <p:pic>
        <p:nvPicPr>
          <p:cNvPr id="4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8D0944DC-A5B5-F15D-6C63-52497E885A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7802" y="2048555"/>
            <a:ext cx="6408682" cy="1488433"/>
          </a:xfrm>
          <a:prstGeom prst="rect">
            <a:avLst/>
          </a:prstGeom>
        </p:spPr>
      </p:pic>
      <p:pic>
        <p:nvPicPr>
          <p:cNvPr id="5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D48766E3-7042-420C-04CE-023125842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7802" y="4018782"/>
            <a:ext cx="4963510" cy="217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73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BAAA15-2EF1-A2B9-A7E3-5C4E140C7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901" y="651988"/>
            <a:ext cx="7852322" cy="816256"/>
          </a:xfrm>
        </p:spPr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 Light"/>
              </a:rPr>
              <a:t>L3 Main</a:t>
            </a:r>
            <a:endParaRPr lang="zh-TW" altLang="en-US">
              <a:latin typeface="Microsoft JhengHei"/>
              <a:ea typeface="Microsoft JhengHei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3529CC0-32F8-861E-BE12-FEA7F1C38C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66188" y="2096429"/>
            <a:ext cx="8915400" cy="37776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>
                <a:latin typeface="Microsoft JhengHei"/>
                <a:ea typeface="Microsoft JhengHei"/>
                <a:cs typeface="Calibri"/>
              </a:rPr>
              <a:t>Run kernel</a:t>
            </a:r>
          </a:p>
          <a:p>
            <a:endParaRPr lang="zh-TW" altLang="en-US">
              <a:ea typeface="新細明體"/>
              <a:cs typeface="Calibri"/>
            </a:endParaRPr>
          </a:p>
          <a:p>
            <a:endParaRPr lang="zh-TW" altLang="en-US">
              <a:ea typeface="新細明體"/>
              <a:cs typeface="Calibri"/>
            </a:endParaRPr>
          </a:p>
          <a:p>
            <a:r>
              <a:rPr lang="zh-TW" altLang="en-US">
                <a:latin typeface="Microsoft JhengHei"/>
                <a:ea typeface="Microsoft JhengHei"/>
                <a:cs typeface="Calibri"/>
              </a:rPr>
              <a:t>Print result</a:t>
            </a: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4797DE2F-7319-1BDC-6AB4-A4B22774B0AC}"/>
              </a:ext>
            </a:extLst>
          </p:cNvPr>
          <p:cNvGrpSpPr/>
          <p:nvPr/>
        </p:nvGrpSpPr>
        <p:grpSpPr>
          <a:xfrm>
            <a:off x="2595094" y="2631996"/>
            <a:ext cx="6751872" cy="2694500"/>
            <a:chOff x="2734484" y="2631996"/>
            <a:chExt cx="6751872" cy="2694500"/>
          </a:xfrm>
        </p:grpSpPr>
        <p:pic>
          <p:nvPicPr>
            <p:cNvPr id="4" name="圖片 4">
              <a:extLst>
                <a:ext uri="{FF2B5EF4-FFF2-40B4-BE49-F238E27FC236}">
                  <a16:creationId xmlns:a16="http://schemas.microsoft.com/office/drawing/2014/main" id="{D50946C0-F941-C182-2406-CC4B95EF20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2362" y="2631996"/>
              <a:ext cx="6723994" cy="567328"/>
            </a:xfrm>
            <a:prstGeom prst="rect">
              <a:avLst/>
            </a:prstGeom>
          </p:spPr>
        </p:pic>
        <p:pic>
          <p:nvPicPr>
            <p:cNvPr id="5" name="圖片 5" descr="一張含有 文字 的圖片&#10;&#10;自動產生的描述">
              <a:extLst>
                <a:ext uri="{FF2B5EF4-FFF2-40B4-BE49-F238E27FC236}">
                  <a16:creationId xmlns:a16="http://schemas.microsoft.com/office/drawing/2014/main" id="{D7BC3278-2FC5-876B-FBB2-750366E0EB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19" b="37433"/>
            <a:stretch/>
          </p:blipFill>
          <p:spPr>
            <a:xfrm>
              <a:off x="2734484" y="3782848"/>
              <a:ext cx="5988275" cy="154364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0650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262802-78EA-4B9E-D053-249DCD986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4852" y="577647"/>
            <a:ext cx="8911687" cy="1280890"/>
          </a:xfrm>
        </p:spPr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 Light"/>
              </a:rPr>
              <a:t>L3 Main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99FCE7D-5207-098B-CE07-C53E1C391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1139" y="1789771"/>
            <a:ext cx="8915400" cy="37776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z="2400" b="1">
                <a:latin typeface="Microsoft JhengHei"/>
                <a:ea typeface="Microsoft JhengHei"/>
                <a:cs typeface="Calibri"/>
              </a:rPr>
              <a:t>Check result</a:t>
            </a:r>
            <a:endParaRPr lang="zh-TW" altLang="en-US" sz="2000">
              <a:latin typeface="Microsoft JhengHei"/>
              <a:ea typeface="Microsoft JhengHei"/>
            </a:endParaRP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D5659C2A-0A25-E6E2-0FB1-7B151DE169E8}"/>
              </a:ext>
            </a:extLst>
          </p:cNvPr>
          <p:cNvGrpSpPr/>
          <p:nvPr/>
        </p:nvGrpSpPr>
        <p:grpSpPr>
          <a:xfrm>
            <a:off x="5472941" y="1791721"/>
            <a:ext cx="4516820" cy="5009634"/>
            <a:chOff x="5249917" y="1457184"/>
            <a:chExt cx="4516820" cy="5009634"/>
          </a:xfrm>
        </p:grpSpPr>
        <p:pic>
          <p:nvPicPr>
            <p:cNvPr id="5" name="圖片 6" descr="一張含有 文字, 螢幕擷取畫面, 水鳥 的圖片&#10;&#10;自動產生的描述">
              <a:extLst>
                <a:ext uri="{FF2B5EF4-FFF2-40B4-BE49-F238E27FC236}">
                  <a16:creationId xmlns:a16="http://schemas.microsoft.com/office/drawing/2014/main" id="{199141EB-7EE9-4C79-9B36-A55438D2BD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52089" y="1457184"/>
              <a:ext cx="4214648" cy="1618218"/>
            </a:xfrm>
            <a:prstGeom prst="rect">
              <a:avLst/>
            </a:prstGeom>
          </p:spPr>
        </p:pic>
        <p:pic>
          <p:nvPicPr>
            <p:cNvPr id="7" name="圖片 7" descr="一張含有 文字, 螢幕擷取畫面, 水鳥 的圖片&#10;&#10;自動產生的描述">
              <a:extLst>
                <a:ext uri="{FF2B5EF4-FFF2-40B4-BE49-F238E27FC236}">
                  <a16:creationId xmlns:a16="http://schemas.microsoft.com/office/drawing/2014/main" id="{3B125885-D682-7294-6AB7-67526B3AB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49917" y="3070908"/>
              <a:ext cx="4201510" cy="1504462"/>
            </a:xfrm>
            <a:prstGeom prst="rect">
              <a:avLst/>
            </a:prstGeom>
          </p:spPr>
        </p:pic>
        <p:pic>
          <p:nvPicPr>
            <p:cNvPr id="11" name="圖片 11" descr="一張含有 文字 的圖片&#10;&#10;自動產生的描述">
              <a:extLst>
                <a:ext uri="{FF2B5EF4-FFF2-40B4-BE49-F238E27FC236}">
                  <a16:creationId xmlns:a16="http://schemas.microsoft.com/office/drawing/2014/main" id="{EC40B458-11D7-4068-6732-38B79D5ABB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49917" y="4569044"/>
              <a:ext cx="2743200" cy="18977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79003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987227-C231-A7B7-6C8B-17BA75E05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9608" y="577647"/>
            <a:ext cx="8911687" cy="1280890"/>
          </a:xfrm>
        </p:spPr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 Light"/>
              </a:rPr>
              <a:t>L2 bs_kernel Interface</a:t>
            </a:r>
            <a:endParaRPr lang="zh-TW" altLang="en-US">
              <a:latin typeface="Microsoft JhengHei"/>
              <a:ea typeface="Microsoft JhengHei"/>
            </a:endParaRPr>
          </a:p>
        </p:txBody>
      </p:sp>
      <p:pic>
        <p:nvPicPr>
          <p:cNvPr id="4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B2197492-8042-C0EC-A63D-875A69614E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3140" y="2047963"/>
            <a:ext cx="4046843" cy="2889909"/>
          </a:xfrm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2EF5BE8D-D2D5-554E-89B1-6C6E2CA22621}"/>
              </a:ext>
            </a:extLst>
          </p:cNvPr>
          <p:cNvGrpSpPr/>
          <p:nvPr/>
        </p:nvGrpSpPr>
        <p:grpSpPr>
          <a:xfrm>
            <a:off x="6250259" y="1367876"/>
            <a:ext cx="5596364" cy="4918347"/>
            <a:chOff x="5181600" y="810315"/>
            <a:chExt cx="6311900" cy="5568834"/>
          </a:xfrm>
        </p:grpSpPr>
        <p:pic>
          <p:nvPicPr>
            <p:cNvPr id="5" name="圖片 5" descr="一張含有 文字 的圖片&#10;&#10;自動產生的描述">
              <a:extLst>
                <a:ext uri="{FF2B5EF4-FFF2-40B4-BE49-F238E27FC236}">
                  <a16:creationId xmlns:a16="http://schemas.microsoft.com/office/drawing/2014/main" id="{23B18780-0FA4-4912-62F1-ECA082626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81600" y="810315"/>
              <a:ext cx="6311900" cy="2621170"/>
            </a:xfrm>
            <a:prstGeom prst="rect">
              <a:avLst/>
            </a:prstGeom>
          </p:spPr>
        </p:pic>
        <p:pic>
          <p:nvPicPr>
            <p:cNvPr id="6" name="圖片 6">
              <a:extLst>
                <a:ext uri="{FF2B5EF4-FFF2-40B4-BE49-F238E27FC236}">
                  <a16:creationId xmlns:a16="http://schemas.microsoft.com/office/drawing/2014/main" id="{D708D8C8-CB1E-AC48-E70F-061DBA8CF3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81600" y="3437951"/>
              <a:ext cx="5283200" cy="2941198"/>
            </a:xfrm>
            <a:prstGeom prst="rect">
              <a:avLst/>
            </a:prstGeom>
          </p:spPr>
        </p:pic>
      </p:grpSp>
      <p:sp>
        <p:nvSpPr>
          <p:cNvPr id="7" name="文字方塊 6">
            <a:extLst>
              <a:ext uri="{FF2B5EF4-FFF2-40B4-BE49-F238E27FC236}">
                <a16:creationId xmlns:a16="http://schemas.microsoft.com/office/drawing/2014/main" id="{36BE23FF-A649-4258-9CFC-57D51D5D708E}"/>
              </a:ext>
            </a:extLst>
          </p:cNvPr>
          <p:cNvSpPr txBox="1"/>
          <p:nvPr/>
        </p:nvSpPr>
        <p:spPr>
          <a:xfrm>
            <a:off x="3475140" y="5592726"/>
            <a:ext cx="2775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Control signal for </a:t>
            </a:r>
            <a:r>
              <a:rPr lang="en-US" altLang="zh-TW" dirty="0" err="1"/>
              <a:t>m_axi</a:t>
            </a:r>
            <a:endParaRPr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C944144-F275-40C2-9283-66620FB6983A}"/>
              </a:ext>
            </a:extLst>
          </p:cNvPr>
          <p:cNvSpPr/>
          <p:nvPr/>
        </p:nvSpPr>
        <p:spPr>
          <a:xfrm>
            <a:off x="6250259" y="3682871"/>
            <a:ext cx="4850132" cy="26090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9555828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713</Words>
  <Application>Microsoft Office PowerPoint</Application>
  <PresentationFormat>寬螢幕</PresentationFormat>
  <Paragraphs>131</Paragraphs>
  <Slides>30</Slides>
  <Notes>0</Notes>
  <HiddenSlides>1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30</vt:i4>
      </vt:variant>
    </vt:vector>
  </HeadingPairs>
  <TitlesOfParts>
    <vt:vector size="41" baseType="lpstr">
      <vt:lpstr>微軟</vt:lpstr>
      <vt:lpstr>微軟正黑體</vt:lpstr>
      <vt:lpstr>微軟正黑體</vt:lpstr>
      <vt:lpstr>新細明體</vt:lpstr>
      <vt:lpstr>Arial</vt:lpstr>
      <vt:lpstr>Calibri</vt:lpstr>
      <vt:lpstr>Calibri Light</vt:lpstr>
      <vt:lpstr>Century Gothic</vt:lpstr>
      <vt:lpstr>Times New Roman</vt:lpstr>
      <vt:lpstr>Wingdings 3</vt:lpstr>
      <vt:lpstr>Wisp</vt:lpstr>
      <vt:lpstr>Quantitative Finance</vt:lpstr>
      <vt:lpstr>Background Introduction</vt:lpstr>
      <vt:lpstr>Black Scholes Model equation</vt:lpstr>
      <vt:lpstr>Black Scholes Model</vt:lpstr>
      <vt:lpstr>System Diagram</vt:lpstr>
      <vt:lpstr>L3 Main</vt:lpstr>
      <vt:lpstr>L3 Main</vt:lpstr>
      <vt:lpstr>L3 Main</vt:lpstr>
      <vt:lpstr>L2 bs_kernel Interface</vt:lpstr>
      <vt:lpstr>L2 bs_kernel Interface</vt:lpstr>
      <vt:lpstr>L2 bs_kernel</vt:lpstr>
      <vt:lpstr>L2 bs_kernel</vt:lpstr>
      <vt:lpstr>L2 bs_stream_wrapper Interface</vt:lpstr>
      <vt:lpstr>L2 bs_stream_wrapper</vt:lpstr>
      <vt:lpstr>L2 cfBSMEngine</vt:lpstr>
      <vt:lpstr>L2 cfBSMEngine</vt:lpstr>
      <vt:lpstr>L2 cfBSMEngine</vt:lpstr>
      <vt:lpstr>L2 bus_to_stream</vt:lpstr>
      <vt:lpstr>L2 stream_to_bus</vt:lpstr>
      <vt:lpstr>Development Process</vt:lpstr>
      <vt:lpstr>Report</vt:lpstr>
      <vt:lpstr>Software Emulation</vt:lpstr>
      <vt:lpstr>Hardware Emulation</vt:lpstr>
      <vt:lpstr>Hardware</vt:lpstr>
      <vt:lpstr>Hardware Program with Binary</vt:lpstr>
      <vt:lpstr>Hardware MigraMemoryObject</vt:lpstr>
      <vt:lpstr>Hardware BSKernel</vt:lpstr>
      <vt:lpstr>Hardware ParallelWrite</vt:lpstr>
      <vt:lpstr>Hardware ParallelRead</vt:lpstr>
      <vt:lpstr>Suggestion of Improvement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/>
  <cp:lastModifiedBy>呂依凡</cp:lastModifiedBy>
  <cp:revision>11</cp:revision>
  <dcterms:created xsi:type="dcterms:W3CDTF">2022-04-28T03:27:19Z</dcterms:created>
  <dcterms:modified xsi:type="dcterms:W3CDTF">2022-04-30T03:27:28Z</dcterms:modified>
</cp:coreProperties>
</file>

<file path=docProps/thumbnail.jpeg>
</file>